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8" r:id="rId2"/>
    <p:sldMasterId id="2147483792" r:id="rId3"/>
  </p:sldMasterIdLst>
  <p:sldIdLst>
    <p:sldId id="256" r:id="rId4"/>
    <p:sldId id="287" r:id="rId5"/>
    <p:sldId id="257" r:id="rId6"/>
    <p:sldId id="281" r:id="rId7"/>
    <p:sldId id="279" r:id="rId8"/>
    <p:sldId id="269" r:id="rId9"/>
    <p:sldId id="280" r:id="rId10"/>
    <p:sldId id="270" r:id="rId11"/>
    <p:sldId id="282" r:id="rId12"/>
    <p:sldId id="271" r:id="rId13"/>
    <p:sldId id="272" r:id="rId14"/>
    <p:sldId id="283" r:id="rId15"/>
    <p:sldId id="273" r:id="rId16"/>
    <p:sldId id="284" r:id="rId17"/>
    <p:sldId id="285" r:id="rId18"/>
    <p:sldId id="274" r:id="rId19"/>
    <p:sldId id="275" r:id="rId20"/>
    <p:sldId id="286" r:id="rId21"/>
    <p:sldId id="276" r:id="rId22"/>
    <p:sldId id="277" r:id="rId23"/>
    <p:sldId id="278" r:id="rId24"/>
    <p:sldId id="268" r:id="rId2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4" d="100"/>
          <a:sy n="84" d="100"/>
        </p:scale>
        <p:origin x="666"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130426"/>
            <a:ext cx="103632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58C71765-848B-4605-957E-2C252B6FD2DB}" type="datetimeFigureOut">
              <a:rPr lang="ru-RU" smtClean="0"/>
              <a:t>10.09.2019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2892476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58C71765-848B-4605-957E-2C252B6FD2DB}" type="datetimeFigureOut">
              <a:rPr lang="ru-RU" smtClean="0"/>
              <a:t>10.09.2019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3520326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74639"/>
            <a:ext cx="27432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58C71765-848B-4605-957E-2C252B6FD2DB}" type="datetimeFigureOut">
              <a:rPr lang="ru-RU" smtClean="0"/>
              <a:t>10.09.2019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11130201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130426"/>
            <a:ext cx="103632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9F9D1EDC-A2B1-4467-8D3F-4DFD9B83CAD8}" type="datetimeFigureOut">
              <a:rPr lang="uk-UA" smtClean="0"/>
              <a:t>10.09.2019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12570F2-E200-4629-A09A-B32E2C0D788B}" type="slidenum">
              <a:rPr lang="uk-UA" smtClean="0"/>
              <a:t>‹#›</a:t>
            </a:fld>
            <a:endParaRPr lang="uk-UA"/>
          </a:p>
        </p:txBody>
      </p:sp>
    </p:spTree>
    <p:extLst>
      <p:ext uri="{BB962C8B-B14F-4D97-AF65-F5344CB8AC3E}">
        <p14:creationId xmlns:p14="http://schemas.microsoft.com/office/powerpoint/2010/main" val="1204434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9F9D1EDC-A2B1-4467-8D3F-4DFD9B83CAD8}" type="datetimeFigureOut">
              <a:rPr lang="uk-UA" smtClean="0"/>
              <a:t>10.09.2019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12570F2-E200-4629-A09A-B32E2C0D788B}" type="slidenum">
              <a:rPr lang="uk-UA" smtClean="0"/>
              <a:t>‹#›</a:t>
            </a:fld>
            <a:endParaRPr lang="uk-UA"/>
          </a:p>
        </p:txBody>
      </p:sp>
    </p:spTree>
    <p:extLst>
      <p:ext uri="{BB962C8B-B14F-4D97-AF65-F5344CB8AC3E}">
        <p14:creationId xmlns:p14="http://schemas.microsoft.com/office/powerpoint/2010/main" val="20038953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4406901"/>
            <a:ext cx="103632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F9D1EDC-A2B1-4467-8D3F-4DFD9B83CAD8}" type="datetimeFigureOut">
              <a:rPr lang="uk-UA" smtClean="0"/>
              <a:t>10.09.2019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12570F2-E200-4629-A09A-B32E2C0D788B}" type="slidenum">
              <a:rPr lang="uk-UA" smtClean="0"/>
              <a:t>‹#›</a:t>
            </a:fld>
            <a:endParaRPr lang="uk-UA"/>
          </a:p>
        </p:txBody>
      </p:sp>
    </p:spTree>
    <p:extLst>
      <p:ext uri="{BB962C8B-B14F-4D97-AF65-F5344CB8AC3E}">
        <p14:creationId xmlns:p14="http://schemas.microsoft.com/office/powerpoint/2010/main" val="15403095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9F9D1EDC-A2B1-4467-8D3F-4DFD9B83CAD8}" type="datetimeFigureOut">
              <a:rPr lang="uk-UA" smtClean="0"/>
              <a:t>10.09.2019</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12570F2-E200-4629-A09A-B32E2C0D788B}" type="slidenum">
              <a:rPr lang="uk-UA" smtClean="0"/>
              <a:t>‹#›</a:t>
            </a:fld>
            <a:endParaRPr lang="uk-UA"/>
          </a:p>
        </p:txBody>
      </p:sp>
    </p:spTree>
    <p:extLst>
      <p:ext uri="{BB962C8B-B14F-4D97-AF65-F5344CB8AC3E}">
        <p14:creationId xmlns:p14="http://schemas.microsoft.com/office/powerpoint/2010/main" val="22994236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9F9D1EDC-A2B1-4467-8D3F-4DFD9B83CAD8}" type="datetimeFigureOut">
              <a:rPr lang="uk-UA" smtClean="0"/>
              <a:t>10.09.2019</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412570F2-E200-4629-A09A-B32E2C0D788B}" type="slidenum">
              <a:rPr lang="uk-UA" smtClean="0"/>
              <a:t>‹#›</a:t>
            </a:fld>
            <a:endParaRPr lang="uk-UA"/>
          </a:p>
        </p:txBody>
      </p:sp>
    </p:spTree>
    <p:extLst>
      <p:ext uri="{BB962C8B-B14F-4D97-AF65-F5344CB8AC3E}">
        <p14:creationId xmlns:p14="http://schemas.microsoft.com/office/powerpoint/2010/main" val="20800665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9F9D1EDC-A2B1-4467-8D3F-4DFD9B83CAD8}" type="datetimeFigureOut">
              <a:rPr lang="uk-UA" smtClean="0"/>
              <a:t>10.09.2019</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412570F2-E200-4629-A09A-B32E2C0D788B}" type="slidenum">
              <a:rPr lang="uk-UA" smtClean="0"/>
              <a:t>‹#›</a:t>
            </a:fld>
            <a:endParaRPr lang="uk-UA"/>
          </a:p>
        </p:txBody>
      </p:sp>
    </p:spTree>
    <p:extLst>
      <p:ext uri="{BB962C8B-B14F-4D97-AF65-F5344CB8AC3E}">
        <p14:creationId xmlns:p14="http://schemas.microsoft.com/office/powerpoint/2010/main" val="24672363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F9D1EDC-A2B1-4467-8D3F-4DFD9B83CAD8}" type="datetimeFigureOut">
              <a:rPr lang="uk-UA" smtClean="0"/>
              <a:t>10.09.2019</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412570F2-E200-4629-A09A-B32E2C0D788B}" type="slidenum">
              <a:rPr lang="uk-UA" smtClean="0"/>
              <a:t>‹#›</a:t>
            </a:fld>
            <a:endParaRPr lang="uk-UA"/>
          </a:p>
        </p:txBody>
      </p:sp>
    </p:spTree>
    <p:extLst>
      <p:ext uri="{BB962C8B-B14F-4D97-AF65-F5344CB8AC3E}">
        <p14:creationId xmlns:p14="http://schemas.microsoft.com/office/powerpoint/2010/main" val="37492260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1" y="273050"/>
            <a:ext cx="4011084"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F9D1EDC-A2B1-4467-8D3F-4DFD9B83CAD8}" type="datetimeFigureOut">
              <a:rPr lang="uk-UA" smtClean="0"/>
              <a:t>10.09.2019</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12570F2-E200-4629-A09A-B32E2C0D788B}" type="slidenum">
              <a:rPr lang="uk-UA" smtClean="0"/>
              <a:t>‹#›</a:t>
            </a:fld>
            <a:endParaRPr lang="uk-UA"/>
          </a:p>
        </p:txBody>
      </p:sp>
    </p:spTree>
    <p:extLst>
      <p:ext uri="{BB962C8B-B14F-4D97-AF65-F5344CB8AC3E}">
        <p14:creationId xmlns:p14="http://schemas.microsoft.com/office/powerpoint/2010/main" val="377451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58C71765-848B-4605-957E-2C252B6FD2DB}" type="datetimeFigureOut">
              <a:rPr lang="ru-RU" smtClean="0"/>
              <a:t>10.09.2019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2222684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717" y="4800600"/>
            <a:ext cx="73152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uk-UA"/>
          </a:p>
        </p:txBody>
      </p:sp>
      <p:sp>
        <p:nvSpPr>
          <p:cNvPr id="4" name="Текст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F9D1EDC-A2B1-4467-8D3F-4DFD9B83CAD8}" type="datetimeFigureOut">
              <a:rPr lang="uk-UA" smtClean="0"/>
              <a:t>10.09.2019</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12570F2-E200-4629-A09A-B32E2C0D788B}" type="slidenum">
              <a:rPr lang="uk-UA" smtClean="0"/>
              <a:t>‹#›</a:t>
            </a:fld>
            <a:endParaRPr lang="uk-UA"/>
          </a:p>
        </p:txBody>
      </p:sp>
    </p:spTree>
    <p:extLst>
      <p:ext uri="{BB962C8B-B14F-4D97-AF65-F5344CB8AC3E}">
        <p14:creationId xmlns:p14="http://schemas.microsoft.com/office/powerpoint/2010/main" val="7023255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9F9D1EDC-A2B1-4467-8D3F-4DFD9B83CAD8}" type="datetimeFigureOut">
              <a:rPr lang="uk-UA" smtClean="0"/>
              <a:t>10.09.2019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12570F2-E200-4629-A09A-B32E2C0D788B}" type="slidenum">
              <a:rPr lang="uk-UA" smtClean="0"/>
              <a:t>‹#›</a:t>
            </a:fld>
            <a:endParaRPr lang="uk-UA"/>
          </a:p>
        </p:txBody>
      </p:sp>
    </p:spTree>
    <p:extLst>
      <p:ext uri="{BB962C8B-B14F-4D97-AF65-F5344CB8AC3E}">
        <p14:creationId xmlns:p14="http://schemas.microsoft.com/office/powerpoint/2010/main" val="21272517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74639"/>
            <a:ext cx="27432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9F9D1EDC-A2B1-4467-8D3F-4DFD9B83CAD8}" type="datetimeFigureOut">
              <a:rPr lang="uk-UA" smtClean="0"/>
              <a:t>10.09.2019</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12570F2-E200-4629-A09A-B32E2C0D788B}" type="slidenum">
              <a:rPr lang="uk-UA" smtClean="0"/>
              <a:t>‹#›</a:t>
            </a:fld>
            <a:endParaRPr lang="uk-UA"/>
          </a:p>
        </p:txBody>
      </p:sp>
    </p:spTree>
    <p:extLst>
      <p:ext uri="{BB962C8B-B14F-4D97-AF65-F5344CB8AC3E}">
        <p14:creationId xmlns:p14="http://schemas.microsoft.com/office/powerpoint/2010/main" val="17159170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8C71765-848B-4605-957E-2C252B6FD2DB}" type="datetimeFigureOut">
              <a:rPr lang="ru-RU" smtClean="0"/>
              <a:t>10.09.2019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9930952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8C71765-848B-4605-957E-2C252B6FD2DB}" type="datetimeFigureOut">
              <a:rPr lang="ru-RU" smtClean="0"/>
              <a:t>10.09.2019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42012159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8C71765-848B-4605-957E-2C252B6FD2DB}" type="datetimeFigureOut">
              <a:rPr lang="ru-RU" smtClean="0"/>
              <a:t>10.09.2019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23951977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8C71765-848B-4605-957E-2C252B6FD2DB}" type="datetimeFigureOut">
              <a:rPr lang="ru-RU" smtClean="0"/>
              <a:t>10.09.2019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36474686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9"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2"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8C71765-848B-4605-957E-2C252B6FD2DB}" type="datetimeFigureOut">
              <a:rPr lang="ru-RU" smtClean="0"/>
              <a:t>10.09.2019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34343873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8C71765-848B-4605-957E-2C252B6FD2DB}" type="datetimeFigureOut">
              <a:rPr lang="ru-RU" smtClean="0"/>
              <a:t>10.09.2019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28606046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C71765-848B-4605-957E-2C252B6FD2DB}" type="datetimeFigureOut">
              <a:rPr lang="ru-RU" smtClean="0"/>
              <a:t>10.09.2019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786868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4406901"/>
            <a:ext cx="103632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8C71765-848B-4605-957E-2C252B6FD2DB}" type="datetimeFigureOut">
              <a:rPr lang="ru-RU" smtClean="0"/>
              <a:t>10.09.2019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32739211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8C71765-848B-4605-957E-2C252B6FD2DB}" type="datetimeFigureOut">
              <a:rPr lang="ru-RU" smtClean="0"/>
              <a:t>10.09.2019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163428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9"/>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8C71765-848B-4605-957E-2C252B6FD2DB}" type="datetimeFigureOut">
              <a:rPr lang="ru-RU" smtClean="0"/>
              <a:t>10.09.2019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4766808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8C71765-848B-4605-957E-2C252B6FD2DB}" type="datetimeFigureOut">
              <a:rPr lang="ru-RU" smtClean="0"/>
              <a:t>10.09.2019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210268390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8C71765-848B-4605-957E-2C252B6FD2DB}" type="datetimeFigureOut">
              <a:rPr lang="ru-RU" smtClean="0"/>
              <a:t>10.09.2019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2185625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58C71765-848B-4605-957E-2C252B6FD2DB}" type="datetimeFigureOut">
              <a:rPr lang="ru-RU" smtClean="0"/>
              <a:t>10.09.2019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3344455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58C71765-848B-4605-957E-2C252B6FD2DB}" type="datetimeFigureOut">
              <a:rPr lang="ru-RU" smtClean="0"/>
              <a:t>10.09.2019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767093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58C71765-848B-4605-957E-2C252B6FD2DB}" type="datetimeFigureOut">
              <a:rPr lang="ru-RU" smtClean="0"/>
              <a:t>10.09.2019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2925847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8C71765-848B-4605-957E-2C252B6FD2DB}" type="datetimeFigureOut">
              <a:rPr lang="ru-RU" smtClean="0"/>
              <a:t>10.09.2019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1684635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1" y="273050"/>
            <a:ext cx="4011084"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8C71765-848B-4605-957E-2C252B6FD2DB}" type="datetimeFigureOut">
              <a:rPr lang="ru-RU" smtClean="0"/>
              <a:t>10.09.2019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2178136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717" y="4800600"/>
            <a:ext cx="73152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uk-UA"/>
          </a:p>
        </p:txBody>
      </p:sp>
      <p:sp>
        <p:nvSpPr>
          <p:cNvPr id="4" name="Текст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8C71765-848B-4605-957E-2C252B6FD2DB}" type="datetimeFigureOut">
              <a:rPr lang="ru-RU" smtClean="0"/>
              <a:t>10.09.2019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621730-768B-4A56-9564-2AAC77D966DB}" type="slidenum">
              <a:rPr lang="ru-RU" smtClean="0"/>
              <a:t>‹#›</a:t>
            </a:fld>
            <a:endParaRPr lang="ru-RU"/>
          </a:p>
        </p:txBody>
      </p:sp>
    </p:spTree>
    <p:extLst>
      <p:ext uri="{BB962C8B-B14F-4D97-AF65-F5344CB8AC3E}">
        <p14:creationId xmlns:p14="http://schemas.microsoft.com/office/powerpoint/2010/main" val="1033622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Рисунок 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1"/>
            <a:ext cx="12192000" cy="6852066"/>
          </a:xfrm>
          <a:prstGeom prst="rect">
            <a:avLst/>
          </a:prstGeom>
        </p:spPr>
      </p:pic>
      <p:sp>
        <p:nvSpPr>
          <p:cNvPr id="2" name="Заголовок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uk-UA" dirty="0"/>
          </a:p>
        </p:txBody>
      </p:sp>
      <p:sp>
        <p:nvSpPr>
          <p:cNvPr id="4" name="Дата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C71765-848B-4605-957E-2C252B6FD2DB}" type="datetimeFigureOut">
              <a:rPr lang="ru-RU" smtClean="0"/>
              <a:t>10.09.2019</a:t>
            </a:fld>
            <a:endParaRPr lang="ru-RU"/>
          </a:p>
        </p:txBody>
      </p:sp>
      <p:sp>
        <p:nvSpPr>
          <p:cNvPr id="5" name="Нижний колонтитул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621730-768B-4A56-9564-2AAC77D966DB}" type="slidenum">
              <a:rPr lang="ru-RU" smtClean="0"/>
              <a:t>‹#›</a:t>
            </a:fld>
            <a:endParaRPr lang="ru-RU"/>
          </a:p>
        </p:txBody>
      </p:sp>
    </p:spTree>
    <p:extLst>
      <p:ext uri="{BB962C8B-B14F-4D97-AF65-F5344CB8AC3E}">
        <p14:creationId xmlns:p14="http://schemas.microsoft.com/office/powerpoint/2010/main" val="75645297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Рисунок 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 y="5932"/>
            <a:ext cx="12191999" cy="6852068"/>
          </a:xfrm>
          <a:prstGeom prst="rect">
            <a:avLst/>
          </a:prstGeom>
        </p:spPr>
      </p:pic>
      <p:sp>
        <p:nvSpPr>
          <p:cNvPr id="2" name="Заголовок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9D1EDC-A2B1-4467-8D3F-4DFD9B83CAD8}" type="datetimeFigureOut">
              <a:rPr lang="uk-UA" smtClean="0"/>
              <a:t>10.09.2019</a:t>
            </a:fld>
            <a:endParaRPr lang="uk-UA"/>
          </a:p>
        </p:txBody>
      </p:sp>
      <p:sp>
        <p:nvSpPr>
          <p:cNvPr id="5" name="Нижний колонтитул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2570F2-E200-4629-A09A-B32E2C0D788B}" type="slidenum">
              <a:rPr lang="uk-UA" smtClean="0"/>
              <a:t>‹#›</a:t>
            </a:fld>
            <a:endParaRPr lang="uk-UA"/>
          </a:p>
        </p:txBody>
      </p:sp>
    </p:spTree>
    <p:extLst>
      <p:ext uri="{BB962C8B-B14F-4D97-AF65-F5344CB8AC3E}">
        <p14:creationId xmlns:p14="http://schemas.microsoft.com/office/powerpoint/2010/main" val="144194662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Рисунок 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xt Placeholder 2"/>
          <p:cNvSpPr>
            <a:spLocks noGrp="1"/>
          </p:cNvSpPr>
          <p:nvPr>
            <p:ph type="body" idx="1"/>
          </p:nvPr>
        </p:nvSpPr>
        <p:spPr>
          <a:xfrm>
            <a:off x="860613" y="1465729"/>
            <a:ext cx="10493188" cy="4711234"/>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C71765-848B-4605-957E-2C252B6FD2DB}" type="datetimeFigureOut">
              <a:rPr lang="ru-RU" smtClean="0"/>
              <a:t>10.09.2019</a:t>
            </a:fld>
            <a:endParaRPr lang="ru-RU"/>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621730-768B-4A56-9564-2AAC77D966DB}" type="slidenum">
              <a:rPr lang="ru-RU" smtClean="0"/>
              <a:t>‹#›</a:t>
            </a:fld>
            <a:endParaRPr lang="ru-RU"/>
          </a:p>
        </p:txBody>
      </p:sp>
      <p:sp>
        <p:nvSpPr>
          <p:cNvPr id="2" name="Title Placeholder 1"/>
          <p:cNvSpPr>
            <a:spLocks noGrp="1"/>
          </p:cNvSpPr>
          <p:nvPr>
            <p:ph type="title"/>
          </p:nvPr>
        </p:nvSpPr>
        <p:spPr>
          <a:xfrm>
            <a:off x="838200" y="1"/>
            <a:ext cx="10515600" cy="1337732"/>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Tree>
    <p:extLst>
      <p:ext uri="{BB962C8B-B14F-4D97-AF65-F5344CB8AC3E}">
        <p14:creationId xmlns:p14="http://schemas.microsoft.com/office/powerpoint/2010/main" val="3918168150"/>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3999" y="395902"/>
            <a:ext cx="9144000" cy="1738313"/>
          </a:xfrm>
        </p:spPr>
        <p:txBody>
          <a:bodyPr>
            <a:normAutofit/>
          </a:bodyPr>
          <a:lstStyle/>
          <a:p>
            <a:r>
              <a:rPr lang="ru-RU" sz="2400" dirty="0" smtClean="0">
                <a:latin typeface="Times New Roman" panose="02020603050405020304" pitchFamily="18" charset="0"/>
                <a:cs typeface="Times New Roman" panose="02020603050405020304" pitchFamily="18" charset="0"/>
              </a:rPr>
              <a:t>ЎЗБЕКИСТОН РЕСПУБЛИКАСИ ОЛИЙ ВА ЎРТА МАХС</a:t>
            </a:r>
            <a:r>
              <a:rPr lang="uz-Cyrl-UZ" sz="2400" dirty="0" smtClean="0">
                <a:latin typeface="Times New Roman" panose="02020603050405020304" pitchFamily="18" charset="0"/>
                <a:cs typeface="Times New Roman" panose="02020603050405020304" pitchFamily="18" charset="0"/>
              </a:rPr>
              <a:t>УС ТАЪЛИМ ВАЗИРЛИГИ</a:t>
            </a: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
            </a:r>
            <a:br>
              <a:rPr lang="ru-RU" sz="3200" dirty="0">
                <a:latin typeface="Times New Roman" panose="02020603050405020304" pitchFamily="18" charset="0"/>
                <a:cs typeface="Times New Roman" panose="02020603050405020304" pitchFamily="18" charset="0"/>
              </a:rPr>
            </a:br>
            <a:r>
              <a:rPr lang="uz-Cyrl-UZ" sz="2400" dirty="0" smtClean="0">
                <a:latin typeface="Times New Roman" panose="02020603050405020304" pitchFamily="18" charset="0"/>
                <a:cs typeface="Times New Roman" panose="02020603050405020304" pitchFamily="18" charset="0"/>
              </a:rPr>
              <a:t>ФАРҒОНА ПОЛИТЕХНИКА</a:t>
            </a:r>
            <a:r>
              <a:rPr lang="uz-Cyrl-UZ" sz="2400" dirty="0" smtClean="0">
                <a:latin typeface="Times New Roman" panose="02020603050405020304" pitchFamily="18" charset="0"/>
                <a:cs typeface="Times New Roman" panose="02020603050405020304" pitchFamily="18" charset="0"/>
              </a:rPr>
              <a:t> </a:t>
            </a:r>
            <a:r>
              <a:rPr lang="uz-Cyrl-UZ" sz="2400" dirty="0" smtClean="0">
                <a:latin typeface="Times New Roman" panose="02020603050405020304" pitchFamily="18" charset="0"/>
                <a:cs typeface="Times New Roman" panose="02020603050405020304" pitchFamily="18" charset="0"/>
              </a:rPr>
              <a:t>ИНСТИТУТИ</a:t>
            </a:r>
            <a:endParaRPr lang="ru-RU" sz="24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120876" y="2698955"/>
            <a:ext cx="9950245" cy="3746089"/>
          </a:xfrm>
        </p:spPr>
        <p:txBody>
          <a:bodyPr>
            <a:normAutofit/>
          </a:bodyPr>
          <a:lstStyle/>
          <a:p>
            <a:r>
              <a:rPr lang="uz-Cyrl-UZ" b="1" dirty="0" smtClean="0">
                <a:latin typeface="Times New Roman" panose="02020603050405020304" pitchFamily="18" charset="0"/>
                <a:cs typeface="Times New Roman" panose="02020603050405020304" pitchFamily="18" charset="0"/>
              </a:rPr>
              <a:t>МАВЗУ: МИЛЛИЙ ТИКЛАНИШДАН МИЛЛИЙ ЮКСАЛИШ САРИ</a:t>
            </a:r>
            <a:endParaRPr lang="en-US" b="1" dirty="0" smtClean="0">
              <a:latin typeface="Times New Roman" panose="02020603050405020304" pitchFamily="18" charset="0"/>
              <a:cs typeface="Times New Roman" panose="02020603050405020304" pitchFamily="18" charset="0"/>
            </a:endParaRPr>
          </a:p>
          <a:p>
            <a:pPr>
              <a:lnSpc>
                <a:spcPct val="100000"/>
              </a:lnSpc>
            </a:pPr>
            <a:r>
              <a:rPr lang="uz-Cyrl-UZ" sz="1800" b="1" dirty="0" smtClean="0">
                <a:latin typeface="Times New Roman" panose="02020603050405020304" pitchFamily="18" charset="0"/>
                <a:cs typeface="Times New Roman" panose="02020603050405020304" pitchFamily="18" charset="0"/>
              </a:rPr>
              <a:t>Ахборот ва мураббийлик соатига мўлжалланган</a:t>
            </a:r>
            <a:endParaRPr lang="ru-RU" sz="1800" b="1" dirty="0">
              <a:latin typeface="Times New Roman" panose="02020603050405020304" pitchFamily="18" charset="0"/>
              <a:cs typeface="Times New Roman" panose="02020603050405020304" pitchFamily="18" charset="0"/>
            </a:endParaRPr>
          </a:p>
          <a:p>
            <a:r>
              <a:rPr lang="uz-Cyrl-UZ" i="1" dirty="0">
                <a:latin typeface="Times New Roman" panose="02020603050405020304" pitchFamily="18" charset="0"/>
                <a:cs typeface="Times New Roman" panose="02020603050405020304" pitchFamily="18" charset="0"/>
              </a:rPr>
              <a:t>Халқимизга хос муҳим фазилатлардан энг муҳими </a:t>
            </a:r>
            <a:r>
              <a:rPr lang="uz-Cyrl-UZ" i="1" dirty="0" smtClean="0">
                <a:latin typeface="Times New Roman" panose="02020603050405020304" pitchFamily="18" charset="0"/>
                <a:cs typeface="Times New Roman" panose="02020603050405020304" pitchFamily="18" charset="0"/>
              </a:rPr>
              <a:t>– қадрият сифатида </a:t>
            </a:r>
            <a:r>
              <a:rPr lang="uz-Cyrl-UZ" i="1" dirty="0">
                <a:latin typeface="Times New Roman" panose="02020603050405020304" pitchFamily="18" charset="0"/>
                <a:cs typeface="Times New Roman" panose="02020603050405020304" pitchFamily="18" charset="0"/>
              </a:rPr>
              <a:t>ардоқланиб келинаётгани – Эркин, Озод ва мустақил ҳаёт кечиришга интилишдир. Унга эришиш машаққатли кураш, меҳнат қилишни талаб этади. </a:t>
            </a:r>
            <a:endParaRPr lang="uz-Cyrl-UZ" i="1" dirty="0" smtClean="0">
              <a:latin typeface="Times New Roman" panose="02020603050405020304" pitchFamily="18" charset="0"/>
              <a:cs typeface="Times New Roman" panose="02020603050405020304" pitchFamily="18" charset="0"/>
            </a:endParaRPr>
          </a:p>
          <a:p>
            <a:endParaRPr lang="en-US" b="1" i="1" dirty="0" smtClean="0">
              <a:latin typeface="Times New Roman" panose="02020603050405020304" pitchFamily="18" charset="0"/>
              <a:cs typeface="Times New Roman" panose="02020603050405020304" pitchFamily="18" charset="0"/>
            </a:endParaRPr>
          </a:p>
          <a:p>
            <a:endParaRPr lang="en-US" b="1" i="1" dirty="0">
              <a:latin typeface="Times New Roman" panose="02020603050405020304" pitchFamily="18" charset="0"/>
              <a:cs typeface="Times New Roman" panose="02020603050405020304" pitchFamily="18" charset="0"/>
            </a:endParaRPr>
          </a:p>
          <a:p>
            <a:r>
              <a:rPr lang="uz-Cyrl-UZ" dirty="0" smtClean="0">
                <a:latin typeface="Times New Roman" panose="02020603050405020304" pitchFamily="18" charset="0"/>
                <a:cs typeface="Times New Roman" panose="02020603050405020304" pitchFamily="18" charset="0"/>
              </a:rPr>
              <a:t>Фарғона </a:t>
            </a:r>
            <a:r>
              <a:rPr lang="uz-Cyrl-UZ" dirty="0" smtClean="0">
                <a:latin typeface="Times New Roman" panose="02020603050405020304" pitchFamily="18" charset="0"/>
                <a:cs typeface="Times New Roman" panose="02020603050405020304" pitchFamily="18" charset="0"/>
              </a:rPr>
              <a:t>- 2019</a:t>
            </a:r>
            <a:endParaRPr lang="ru-RU"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629187" cy="24482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750246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2405" y="639818"/>
            <a:ext cx="11144575" cy="5333278"/>
          </a:xfrm>
        </p:spPr>
        <p:txBody>
          <a:bodyPr>
            <a:normAutofit/>
          </a:bodyPr>
          <a:lstStyle/>
          <a:p>
            <a:pPr marL="0" indent="0" algn="just">
              <a:lnSpc>
                <a:spcPct val="150000"/>
              </a:lnSpc>
              <a:buNone/>
            </a:pPr>
            <a:r>
              <a:rPr lang="uz-Cyrl-UZ" dirty="0" smtClean="0">
                <a:latin typeface="Times New Roman" panose="02020603050405020304" pitchFamily="18" charset="0"/>
                <a:cs typeface="Times New Roman" panose="02020603050405020304" pitchFamily="18" charset="0"/>
              </a:rPr>
              <a:t>	</a:t>
            </a:r>
            <a:r>
              <a:rPr lang="uz-Cyrl-UZ" b="1" dirty="0" smtClean="0">
                <a:latin typeface="Times New Roman" panose="02020603050405020304" pitchFamily="18" charset="0"/>
                <a:cs typeface="Times New Roman" panose="02020603050405020304" pitchFamily="18" charset="0"/>
              </a:rPr>
              <a:t>“</a:t>
            </a:r>
            <a:r>
              <a:rPr lang="uz-Cyrl-UZ" b="1" dirty="0">
                <a:latin typeface="Times New Roman" panose="02020603050405020304" pitchFamily="18" charset="0"/>
                <a:cs typeface="Times New Roman" panose="02020603050405020304" pitchFamily="18" charset="0"/>
              </a:rPr>
              <a:t>Тарихий хотирасиз келажак йўқ” </a:t>
            </a:r>
            <a:r>
              <a:rPr lang="uz-Cyrl-UZ" dirty="0">
                <a:latin typeface="Times New Roman" panose="02020603050405020304" pitchFamily="18" charset="0"/>
                <a:cs typeface="Times New Roman" panose="02020603050405020304" pitchFamily="18" charset="0"/>
              </a:rPr>
              <a:t>ғояси асосида миллий тарихимизнинг </a:t>
            </a:r>
            <a:r>
              <a:rPr lang="uz-Cyrl-UZ" b="1" dirty="0">
                <a:latin typeface="Times New Roman" panose="02020603050405020304" pitchFamily="18" charset="0"/>
                <a:cs typeface="Times New Roman" panose="02020603050405020304" pitchFamily="18" charset="0"/>
              </a:rPr>
              <a:t>уч минг йиллик</a:t>
            </a:r>
            <a:r>
              <a:rPr lang="uz-Cyrl-UZ" dirty="0">
                <a:latin typeface="Times New Roman" panose="02020603050405020304" pitchFamily="18" charset="0"/>
                <a:cs typeface="Times New Roman" panose="02020603050405020304" pitchFamily="18" charset="0"/>
              </a:rPr>
              <a:t> зарварақларини тиклаш ва ўрганиш асносида, халқимиз, ёшларимиз онги ва қалбида миллий ғурур ва фахр туйғусини қарор топтириш зиёлиларимиз, тарихчи олимларимиз олдига вазифа этиб қўйилди. Миллий тарихимизнинг </a:t>
            </a:r>
            <a:r>
              <a:rPr lang="uz-Cyrl-UZ" dirty="0" smtClean="0">
                <a:latin typeface="Times New Roman" panose="02020603050405020304" pitchFamily="18" charset="0"/>
                <a:cs typeface="Times New Roman" panose="02020603050405020304" pitchFamily="18" charset="0"/>
              </a:rPr>
              <a:t>ғоявий, мафкуравий </a:t>
            </a:r>
            <a:r>
              <a:rPr lang="uz-Cyrl-UZ" dirty="0">
                <a:latin typeface="Times New Roman" panose="02020603050405020304" pitchFamily="18" charset="0"/>
                <a:cs typeface="Times New Roman" panose="02020603050405020304" pitchFamily="18" charset="0"/>
              </a:rPr>
              <a:t>асослари тикланди. Миллий ғоямиз</a:t>
            </a:r>
            <a:r>
              <a:rPr lang="uz-Cyrl-UZ" b="1" dirty="0">
                <a:latin typeface="Times New Roman" panose="02020603050405020304" pitchFamily="18" charset="0"/>
                <a:cs typeface="Times New Roman" panose="02020603050405020304" pitchFamily="18" charset="0"/>
              </a:rPr>
              <a:t>: “Озод ва обод, эркин ва  фаровон ҳаёт қуриш”</a:t>
            </a:r>
            <a:r>
              <a:rPr lang="uz-Cyrl-UZ" dirty="0">
                <a:latin typeface="Times New Roman" panose="02020603050405020304" pitchFamily="18" charset="0"/>
                <a:cs typeface="Times New Roman" panose="02020603050405020304" pitchFamily="18" charset="0"/>
              </a:rPr>
              <a:t> барча фуқароларимизни миллий тикланиш сари бирлаштирди.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1337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03412" y="374347"/>
            <a:ext cx="11262561" cy="6365665"/>
          </a:xfrm>
        </p:spPr>
        <p:txBody>
          <a:bodyPr>
            <a:normAutofit lnSpcReduction="10000"/>
          </a:bodyPr>
          <a:lstStyle/>
          <a:p>
            <a:pPr marL="0" indent="0" algn="just">
              <a:lnSpc>
                <a:spcPct val="160000"/>
              </a:lnSpc>
              <a:spcBef>
                <a:spcPts val="1200"/>
              </a:spcBef>
              <a:buNone/>
            </a:pPr>
            <a:r>
              <a:rPr lang="uz-Cyrl-UZ" dirty="0">
                <a:latin typeface="Times New Roman" panose="02020603050405020304" pitchFamily="18" charset="0"/>
                <a:cs typeface="Times New Roman" panose="02020603050405020304" pitchFamily="18" charset="0"/>
              </a:rPr>
              <a:t>	</a:t>
            </a:r>
            <a:r>
              <a:rPr lang="uz-Cyrl-UZ" b="1" dirty="0" smtClean="0">
                <a:latin typeface="Times New Roman" panose="02020603050405020304" pitchFamily="18" charset="0"/>
                <a:cs typeface="Times New Roman" panose="02020603050405020304" pitchFamily="18" charset="0"/>
              </a:rPr>
              <a:t>Баркамол </a:t>
            </a:r>
            <a:r>
              <a:rPr lang="uz-Cyrl-UZ" b="1" dirty="0">
                <a:latin typeface="Times New Roman" panose="02020603050405020304" pitchFamily="18" charset="0"/>
                <a:cs typeface="Times New Roman" panose="02020603050405020304" pitchFamily="18" charset="0"/>
              </a:rPr>
              <a:t>авлод орзусини </a:t>
            </a:r>
            <a:r>
              <a:rPr lang="uz-Cyrl-UZ" dirty="0">
                <a:latin typeface="Times New Roman" panose="02020603050405020304" pitchFamily="18" charset="0"/>
                <a:cs typeface="Times New Roman" panose="02020603050405020304" pitchFamily="18" charset="0"/>
              </a:rPr>
              <a:t>рўёбга чиқаришга қаратилган – Таълимни янгича асосда ташкил этишнинг бир қатор ҳуқуқий асослар яратилди.  Таълим тўғрисидаги </a:t>
            </a:r>
            <a:r>
              <a:rPr lang="uz-Cyrl-UZ" dirty="0" smtClean="0">
                <a:latin typeface="Times New Roman" panose="02020603050405020304" pitchFamily="18" charset="0"/>
                <a:cs typeface="Times New Roman" panose="02020603050405020304" pitchFamily="18" charset="0"/>
              </a:rPr>
              <a:t>Қонун</a:t>
            </a:r>
            <a:r>
              <a:rPr lang="uz-Cyrl-UZ" dirty="0">
                <a:latin typeface="Times New Roman" panose="02020603050405020304" pitchFamily="18" charset="0"/>
                <a:cs typeface="Times New Roman" panose="02020603050405020304" pitchFamily="18" charset="0"/>
              </a:rPr>
              <a:t>, Кадрлар тайёрлаш Миллий дастури қабул қилинди. Мактаблар, лицей ва коллежлар  очилди. Олий ўқув юртлари янгича асосда ташкил этилди. </a:t>
            </a:r>
            <a:endParaRPr lang="uz-Cyrl-UZ" dirty="0" smtClean="0">
              <a:latin typeface="Times New Roman" panose="02020603050405020304" pitchFamily="18" charset="0"/>
              <a:cs typeface="Times New Roman" panose="02020603050405020304" pitchFamily="18" charset="0"/>
            </a:endParaRPr>
          </a:p>
          <a:p>
            <a:pPr marL="0" indent="0" algn="just">
              <a:lnSpc>
                <a:spcPct val="160000"/>
              </a:lnSpc>
              <a:spcBef>
                <a:spcPts val="1200"/>
              </a:spcBef>
              <a:buNone/>
            </a:pPr>
            <a:r>
              <a:rPr lang="uz-Cyrl-UZ" dirty="0" smtClean="0">
                <a:latin typeface="Times New Roman" panose="02020603050405020304" pitchFamily="18" charset="0"/>
                <a:cs typeface="Times New Roman" panose="02020603050405020304" pitchFamily="18" charset="0"/>
              </a:rPr>
              <a:t>Иқтисодий </a:t>
            </a:r>
            <a:r>
              <a:rPr lang="uz-Cyrl-UZ" dirty="0">
                <a:latin typeface="Times New Roman" panose="02020603050405020304" pitchFamily="18" charset="0"/>
                <a:cs typeface="Times New Roman" panose="02020603050405020304" pitchFamily="18" charset="0"/>
              </a:rPr>
              <a:t>соҳада мулкчиликнинг ўзини оқлайдиган шаклига йўл очилди. Хусусий мулк </a:t>
            </a:r>
            <a:r>
              <a:rPr lang="uz-Cyrl-UZ" b="1" dirty="0">
                <a:latin typeface="Times New Roman" panose="02020603050405020304" pitchFamily="18" charset="0"/>
                <a:cs typeface="Times New Roman" panose="02020603050405020304" pitchFamily="18" charset="0"/>
              </a:rPr>
              <a:t>“кишини кишига бўри” </a:t>
            </a:r>
            <a:r>
              <a:rPr lang="uz-Cyrl-UZ" dirty="0">
                <a:latin typeface="Times New Roman" panose="02020603050405020304" pitchFamily="18" charset="0"/>
                <a:cs typeface="Times New Roman" panose="02020603050405020304" pitchFamily="18" charset="0"/>
              </a:rPr>
              <a:t>қилиб қўймайди, балким, бой ва фаровон</a:t>
            </a:r>
            <a:r>
              <a:rPr lang="uz-Cyrl-UZ" dirty="0" smtClean="0">
                <a:latin typeface="Times New Roman" panose="02020603050405020304" pitchFamily="18" charset="0"/>
                <a:cs typeface="Times New Roman" panose="02020603050405020304" pitchFamily="18" charset="0"/>
              </a:rPr>
              <a:t>, чиройли </a:t>
            </a:r>
            <a:r>
              <a:rPr lang="uz-Cyrl-UZ" dirty="0">
                <a:latin typeface="Times New Roman" panose="02020603050405020304" pitchFamily="18" charset="0"/>
                <a:cs typeface="Times New Roman" panose="02020603050405020304" pitchFamily="18" charset="0"/>
              </a:rPr>
              <a:t>ҳаёт кечириш воситаси эканлиги, бу эса, инсон руҳиятига хос қадрият эканлиги аён бўлди.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1653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73916" y="433342"/>
            <a:ext cx="11439542" cy="5967458"/>
          </a:xfrm>
        </p:spPr>
        <p:txBody>
          <a:bodyPr>
            <a:normAutofit fontScale="92500" lnSpcReduction="20000"/>
          </a:bodyPr>
          <a:lstStyle/>
          <a:p>
            <a:pPr marL="0" indent="0" algn="just">
              <a:lnSpc>
                <a:spcPct val="150000"/>
              </a:lnSpc>
              <a:buNone/>
            </a:pPr>
            <a:r>
              <a:rPr lang="uz-Cyrl-UZ" b="1" dirty="0" smtClean="0">
                <a:latin typeface="Times New Roman" panose="02020603050405020304" pitchFamily="18" charset="0"/>
                <a:cs typeface="Times New Roman" panose="02020603050405020304" pitchFamily="18" charset="0"/>
              </a:rPr>
              <a:t>	Жамиятимизнинг </a:t>
            </a:r>
            <a:r>
              <a:rPr lang="uz-Cyrl-UZ" b="1" dirty="0">
                <a:latin typeface="Times New Roman" panose="02020603050405020304" pitchFamily="18" charset="0"/>
                <a:cs typeface="Times New Roman" panose="02020603050405020304" pitchFamily="18" charset="0"/>
              </a:rPr>
              <a:t>60 % дан</a:t>
            </a:r>
            <a:r>
              <a:rPr lang="uz-Cyrl-UZ" dirty="0">
                <a:latin typeface="Times New Roman" panose="02020603050405020304" pitchFamily="18" charset="0"/>
                <a:cs typeface="Times New Roman" panose="02020603050405020304" pitchFamily="18" charset="0"/>
              </a:rPr>
              <a:t> ортиғини Ёшлар бўлганлиги боис,  Ёшларга доир давлат сиёсатини амалга ошириш йўлида  қонун қабул қилинди. Уларни ҳар томонлама баркамол авлод бўлиб вояга етишларига қаратилган таълим- тарбия, мусиқа </a:t>
            </a:r>
            <a:r>
              <a:rPr lang="uz-Cyrl-UZ" dirty="0" smtClean="0">
                <a:latin typeface="Times New Roman" panose="02020603050405020304" pitchFamily="18" charset="0"/>
                <a:cs typeface="Times New Roman" panose="02020603050405020304" pitchFamily="18" charset="0"/>
              </a:rPr>
              <a:t>мактаблари</a:t>
            </a:r>
            <a:r>
              <a:rPr lang="uz-Cyrl-UZ" dirty="0">
                <a:latin typeface="Times New Roman" panose="02020603050405020304" pitchFamily="18" charset="0"/>
                <a:cs typeface="Times New Roman" panose="02020603050405020304" pitchFamily="18" charset="0"/>
              </a:rPr>
              <a:t>, спорт ва соғломлаштириш масканлари барпо этилди. Ёшларни иш билан таъминлаш мақсадида ҳар йили юзлаб янги иш ўринлари яратилди. </a:t>
            </a:r>
            <a:r>
              <a:rPr lang="uz-Cyrl-UZ" dirty="0" smtClean="0">
                <a:latin typeface="Times New Roman" panose="02020603050405020304" pitchFamily="18" charset="0"/>
                <a:cs typeface="Times New Roman" panose="02020603050405020304" pitchFamily="18" charset="0"/>
              </a:rPr>
              <a:t>	</a:t>
            </a:r>
          </a:p>
          <a:p>
            <a:pPr marL="0" indent="0" algn="just">
              <a:lnSpc>
                <a:spcPct val="150000"/>
              </a:lnSpc>
              <a:buNone/>
            </a:pPr>
            <a:r>
              <a:rPr lang="uz-Cyrl-UZ" b="1" dirty="0">
                <a:latin typeface="Times New Roman" panose="02020603050405020304" pitchFamily="18" charset="0"/>
                <a:cs typeface="Times New Roman" panose="02020603050405020304" pitchFamily="18" charset="0"/>
              </a:rPr>
              <a:t>	</a:t>
            </a:r>
            <a:r>
              <a:rPr lang="uz-Cyrl-UZ" b="1" dirty="0" smtClean="0">
                <a:latin typeface="Times New Roman" panose="02020603050405020304" pitchFamily="18" charset="0"/>
                <a:cs typeface="Times New Roman" panose="02020603050405020304" pitchFamily="18" charset="0"/>
              </a:rPr>
              <a:t>Ҳудудларимиз </a:t>
            </a:r>
            <a:r>
              <a:rPr lang="uz-Cyrl-UZ" b="1" dirty="0">
                <a:latin typeface="Times New Roman" panose="02020603050405020304" pitchFamily="18" charset="0"/>
                <a:cs typeface="Times New Roman" panose="02020603050405020304" pitchFamily="18" charset="0"/>
              </a:rPr>
              <a:t>хавфсизлигини</a:t>
            </a:r>
            <a:r>
              <a:rPr lang="uz-Cyrl-UZ" dirty="0">
                <a:latin typeface="Times New Roman" panose="02020603050405020304" pitchFamily="18" charset="0"/>
                <a:cs typeface="Times New Roman" panose="02020603050405020304" pitchFamily="18" charset="0"/>
              </a:rPr>
              <a:t> ҳар томонлама таъминланишида барча чора тадбирлар кўрилди. 1992 йил 14-январда Миллий армиямизга асос солинди. Истиқлолнинг илк кунларидан  Миллий хавфсизлик тизими  ташкил этилди. Ташқи сиёсатда, халқаро муносабатларда барча давлатлар билан ҳар томонлама, ўзаро манфаатли муносабатлар йўлга қўйилди.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5180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85426" y="418593"/>
            <a:ext cx="11321555" cy="5613497"/>
          </a:xfrm>
        </p:spPr>
        <p:txBody>
          <a:bodyPr>
            <a:normAutofit/>
          </a:bodyPr>
          <a:lstStyle/>
          <a:p>
            <a:pPr marL="0" indent="0" algn="just">
              <a:lnSpc>
                <a:spcPct val="150000"/>
              </a:lnSpc>
              <a:buNone/>
            </a:pPr>
            <a:r>
              <a:rPr lang="uz-Cyrl-UZ" dirty="0" smtClean="0">
                <a:latin typeface="Times New Roman" panose="02020603050405020304" pitchFamily="18" charset="0"/>
                <a:cs typeface="Times New Roman" panose="02020603050405020304" pitchFamily="18" charset="0"/>
              </a:rPr>
              <a:t>	 </a:t>
            </a:r>
            <a:r>
              <a:rPr lang="uz-Cyrl-UZ" dirty="0">
                <a:latin typeface="Times New Roman" panose="02020603050405020304" pitchFamily="18" charset="0"/>
                <a:cs typeface="Times New Roman" panose="02020603050405020304" pitchFamily="18" charset="0"/>
              </a:rPr>
              <a:t>Мустақиллик миллий тикланишнинг асоси, азалий қадрияти сифатида, мана </a:t>
            </a:r>
            <a:r>
              <a:rPr lang="uz-Cyrl-UZ" b="1" dirty="0">
                <a:latin typeface="Times New Roman" panose="02020603050405020304" pitchFamily="18" charset="0"/>
                <a:cs typeface="Times New Roman" panose="02020603050405020304" pitchFamily="18" charset="0"/>
              </a:rPr>
              <a:t>28 йилдирки</a:t>
            </a:r>
            <a:r>
              <a:rPr lang="uz-Cyrl-UZ" dirty="0">
                <a:latin typeface="Times New Roman" panose="02020603050405020304" pitchFamily="18" charset="0"/>
                <a:cs typeface="Times New Roman" panose="02020603050405020304" pitchFamily="18" charset="0"/>
              </a:rPr>
              <a:t> халқимизнинг эзгу истакларини, орзу - умидларини, муносиб ҳаёт кечириш имкониятларини юзага чиқариб келмоқда. </a:t>
            </a:r>
            <a:r>
              <a:rPr lang="uz-Cyrl-UZ" b="1" dirty="0">
                <a:latin typeface="Times New Roman" panose="02020603050405020304" pitchFamily="18" charset="0"/>
                <a:cs typeface="Times New Roman" panose="02020603050405020304" pitchFamily="18" charset="0"/>
              </a:rPr>
              <a:t>“Истиқлол йилларида эришган ютуқларимизга таяниб,  миллий тикланишдан – миллий юксалиш сари дадил қадам қўймоқдамиз.” </a:t>
            </a:r>
            <a:endParaRPr lang="uz-Cyrl-UZ" b="1" dirty="0" smtClean="0">
              <a:latin typeface="Times New Roman" panose="02020603050405020304" pitchFamily="18" charset="0"/>
              <a:cs typeface="Times New Roman" panose="02020603050405020304" pitchFamily="18" charset="0"/>
            </a:endParaRPr>
          </a:p>
          <a:p>
            <a:pPr marL="0" indent="0" algn="just">
              <a:lnSpc>
                <a:spcPct val="150000"/>
              </a:lnSpc>
              <a:buNone/>
            </a:pPr>
            <a:r>
              <a:rPr lang="uz-Cyrl-UZ" sz="2200" dirty="0">
                <a:latin typeface="Times New Roman" panose="02020603050405020304" pitchFamily="18" charset="0"/>
                <a:cs typeface="Times New Roman" panose="02020603050405020304" pitchFamily="18" charset="0"/>
              </a:rPr>
              <a:t>	</a:t>
            </a:r>
            <a:r>
              <a:rPr lang="uz-Cyrl-UZ" sz="2200" dirty="0" smtClean="0">
                <a:latin typeface="Times New Roman" panose="02020603050405020304" pitchFamily="18" charset="0"/>
                <a:cs typeface="Times New Roman" panose="02020603050405020304" pitchFamily="18" charset="0"/>
              </a:rPr>
              <a:t>(</a:t>
            </a:r>
            <a:r>
              <a:rPr lang="uz-Cyrl-UZ" sz="2200" dirty="0">
                <a:latin typeface="Times New Roman" panose="02020603050405020304" pitchFamily="18" charset="0"/>
                <a:cs typeface="Times New Roman" panose="02020603050405020304" pitchFamily="18" charset="0"/>
              </a:rPr>
              <a:t>Президент Шавкат Мирзиёевнинг Ўзбекистон Республикаси давлат мустақиллигининг </a:t>
            </a:r>
            <a:r>
              <a:rPr lang="uz-Cyrl-UZ" sz="2200" b="1" dirty="0">
                <a:latin typeface="Times New Roman" panose="02020603050405020304" pitchFamily="18" charset="0"/>
                <a:cs typeface="Times New Roman" panose="02020603050405020304" pitchFamily="18" charset="0"/>
              </a:rPr>
              <a:t>йигирма етти йиллиги</a:t>
            </a:r>
            <a:r>
              <a:rPr lang="uz-Cyrl-UZ" sz="2200" dirty="0">
                <a:latin typeface="Times New Roman" panose="02020603050405020304" pitchFamily="18" charset="0"/>
                <a:cs typeface="Times New Roman" panose="02020603050405020304" pitchFamily="18" charset="0"/>
              </a:rPr>
              <a:t>га бағишланган тантанали маросимдаги нутқи матнидан.) </a:t>
            </a:r>
            <a:endParaRPr lang="ru-RU"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76748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03413" y="471948"/>
            <a:ext cx="11070832" cy="6017341"/>
          </a:xfrm>
        </p:spPr>
        <p:txBody>
          <a:bodyPr>
            <a:normAutofit fontScale="92500"/>
          </a:bodyPr>
          <a:lstStyle/>
          <a:p>
            <a:pPr marL="0" indent="0" algn="just">
              <a:lnSpc>
                <a:spcPct val="150000"/>
              </a:lnSpc>
              <a:buNone/>
            </a:pPr>
            <a:r>
              <a:rPr lang="uz-Cyrl-UZ" dirty="0" smtClean="0">
                <a:latin typeface="Times New Roman" panose="02020603050405020304" pitchFamily="18" charset="0"/>
                <a:cs typeface="Times New Roman" panose="02020603050405020304" pitchFamily="18" charset="0"/>
              </a:rPr>
              <a:t>	Президентимиз </a:t>
            </a:r>
            <a:r>
              <a:rPr lang="uz-Cyrl-UZ" dirty="0">
                <a:latin typeface="Times New Roman" panose="02020603050405020304" pitchFamily="18" charset="0"/>
                <a:cs typeface="Times New Roman" panose="02020603050405020304" pitchFamily="18" charset="0"/>
              </a:rPr>
              <a:t>Ш.Мирзиёев раҳномалигида, мехнатсевар халқимизнинг фидокорона мехнати билан, дунё аҳлига “чўлда ҳам гиёҳ ундира олиши мумкин эканлигини” яна бир бор исботлаб бермоқда. Ҳукуматимиз томонидан ўзликни англашга, миллий манфаатларимизга жавоб берадиган  халқчил адолатли ислоҳатлар давом эттирилмоқда.  Тарихан қисқа 28 йил давомида халқимиз миллий ўзлигини англаш машаққатларини енгиб, юксалиш сари дадил қадам </a:t>
            </a:r>
            <a:r>
              <a:rPr lang="uz-Cyrl-UZ" dirty="0" smtClean="0">
                <a:latin typeface="Times New Roman" panose="02020603050405020304" pitchFamily="18" charset="0"/>
                <a:cs typeface="Times New Roman" panose="02020603050405020304" pitchFamily="18" charset="0"/>
              </a:rPr>
              <a:t>ташлаган бўлса, ўтган уч йил ичида “Халқ билан мулоқат ва инсон манфаатлари” асосида ўн йилларга татигулик, бунёдкорлик ишлари амалга оширилди.</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45691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50897" y="625071"/>
            <a:ext cx="10923349" cy="5628246"/>
          </a:xfrm>
        </p:spPr>
        <p:txBody>
          <a:bodyPr>
            <a:normAutofit lnSpcReduction="10000"/>
          </a:bodyPr>
          <a:lstStyle/>
          <a:p>
            <a:pPr marL="0" indent="0" algn="just">
              <a:lnSpc>
                <a:spcPct val="150000"/>
              </a:lnSpc>
              <a:buNone/>
            </a:pPr>
            <a:r>
              <a:rPr lang="uz-Cyrl-UZ" b="1" dirty="0">
                <a:latin typeface="Times New Roman" panose="02020603050405020304" pitchFamily="18" charset="0"/>
                <a:cs typeface="Times New Roman" panose="02020603050405020304" pitchFamily="18" charset="0"/>
              </a:rPr>
              <a:t> </a:t>
            </a:r>
            <a:r>
              <a:rPr lang="uz-Cyrl-UZ" b="1" dirty="0" smtClean="0">
                <a:latin typeface="Times New Roman" panose="02020603050405020304" pitchFamily="18" charset="0"/>
                <a:cs typeface="Times New Roman" panose="02020603050405020304" pitchFamily="18" charset="0"/>
              </a:rPr>
              <a:t>	2017 </a:t>
            </a:r>
            <a:r>
              <a:rPr lang="uz-Cyrl-UZ" b="1" dirty="0">
                <a:latin typeface="Times New Roman" panose="02020603050405020304" pitchFamily="18" charset="0"/>
                <a:cs typeface="Times New Roman" panose="02020603050405020304" pitchFamily="18" charset="0"/>
              </a:rPr>
              <a:t>йил,</a:t>
            </a:r>
            <a:r>
              <a:rPr lang="uz-Cyrl-UZ" dirty="0">
                <a:latin typeface="Times New Roman" panose="02020603050405020304" pitchFamily="18" charset="0"/>
                <a:cs typeface="Times New Roman" panose="02020603050405020304" pitchFamily="18" charset="0"/>
              </a:rPr>
              <a:t> 7-февралда Президентимиз Ш.М.Мирзиёев ташаббуси билан  2017-2021 йилларда Ўзбекистон Республикасини ривожлантиришнинг бешта устувор йўналиши бўйича Ҳаракатлар стратегияси ишлаб чиқилди. Стратегия – бу  ислоҳатларни амалга оширишнинг аниқ мўлжалланган янги ҳаракат дастуридир. Ҳаракатлар стратегияси жамиятнинг барча соҳасида бошланган ислоҳатларни  тезлаштирмоқда, уни жўнбушга келтирмоқда. Одамларда келажакка нисбатан ишончни янада кучайтирди. </a:t>
            </a:r>
            <a:r>
              <a:rPr lang="uz-Cyrl-UZ" dirty="0" smtClean="0">
                <a:latin typeface="Times New Roman" panose="02020603050405020304" pitchFamily="18" charset="0"/>
                <a:cs typeface="Times New Roman" panose="02020603050405020304" pitchFamily="18" charset="0"/>
              </a:rPr>
              <a:t>Халқимиз  </a:t>
            </a:r>
            <a:r>
              <a:rPr lang="uz-Cyrl-UZ" dirty="0">
                <a:latin typeface="Times New Roman" panose="02020603050405020304" pitchFamily="18" charset="0"/>
                <a:cs typeface="Times New Roman" panose="02020603050405020304" pitchFamily="18" charset="0"/>
              </a:rPr>
              <a:t>турмуш тарзига кўтаринки </a:t>
            </a:r>
            <a:r>
              <a:rPr lang="uz-Cyrl-UZ" dirty="0" smtClean="0">
                <a:latin typeface="Times New Roman" panose="02020603050405020304" pitchFamily="18" charset="0"/>
                <a:cs typeface="Times New Roman" panose="02020603050405020304" pitchFamily="18" charset="0"/>
              </a:rPr>
              <a:t>руҳ </a:t>
            </a:r>
            <a:r>
              <a:rPr lang="uz-Cyrl-UZ" dirty="0">
                <a:latin typeface="Times New Roman" panose="02020603050405020304" pitchFamily="18" charset="0"/>
                <a:cs typeface="Times New Roman" panose="02020603050405020304" pitchFamily="18" charset="0"/>
              </a:rPr>
              <a:t>олиб кирмоқда.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99759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44420" y="625069"/>
            <a:ext cx="11587026" cy="5982207"/>
          </a:xfrm>
        </p:spPr>
        <p:txBody>
          <a:bodyPr>
            <a:normAutofit fontScale="92500"/>
          </a:bodyPr>
          <a:lstStyle/>
          <a:p>
            <a:pPr marL="0" indent="0" algn="just">
              <a:lnSpc>
                <a:spcPct val="150000"/>
              </a:lnSpc>
              <a:buNone/>
            </a:pPr>
            <a:r>
              <a:rPr lang="uz-Cyrl-UZ" dirty="0" smtClean="0">
                <a:latin typeface="Times New Roman" panose="02020603050405020304" pitchFamily="18" charset="0"/>
                <a:cs typeface="Times New Roman" panose="02020603050405020304" pitchFamily="18" charset="0"/>
              </a:rPr>
              <a:t>	Буюк </a:t>
            </a:r>
            <a:r>
              <a:rPr lang="uz-Cyrl-UZ" dirty="0">
                <a:latin typeface="Times New Roman" panose="02020603050405020304" pitchFamily="18" charset="0"/>
                <a:cs typeface="Times New Roman" panose="02020603050405020304" pitchFamily="18" charset="0"/>
              </a:rPr>
              <a:t>келажакни яратиш бугундан бошланади. Бу учун кишилар бугун яхши яшашлари  </a:t>
            </a:r>
            <a:r>
              <a:rPr lang="uz-Cyrl-UZ" dirty="0" smtClean="0">
                <a:latin typeface="Times New Roman" panose="02020603050405020304" pitchFamily="18" charset="0"/>
                <a:cs typeface="Times New Roman" panose="02020603050405020304" pitchFamily="18" charset="0"/>
              </a:rPr>
              <a:t>зарур. “Халқимиз ўз ҳаётидаги ижобий ўзгаришларни келажакда эмас, бугун кўришни, улардан бугун баҳраманд бўлишни истайди.”</a:t>
            </a:r>
          </a:p>
          <a:p>
            <a:pPr marL="0" indent="0" algn="just">
              <a:lnSpc>
                <a:spcPct val="150000"/>
              </a:lnSpc>
              <a:buNone/>
            </a:pPr>
            <a:r>
              <a:rPr lang="uz-Cyrl-UZ" sz="2600" i="1" dirty="0" smtClean="0">
                <a:latin typeface="Times New Roman" panose="02020603050405020304" pitchFamily="18" charset="0"/>
                <a:cs typeface="Times New Roman" panose="02020603050405020304" pitchFamily="18" charset="0"/>
              </a:rPr>
              <a:t>2-том, 226- бет.</a:t>
            </a:r>
            <a:r>
              <a:rPr lang="uz-Cyrl-UZ" sz="2600" dirty="0" smtClean="0">
                <a:latin typeface="Times New Roman" panose="02020603050405020304" pitchFamily="18" charset="0"/>
                <a:cs typeface="Times New Roman" panose="02020603050405020304" pitchFamily="18" charset="0"/>
              </a:rPr>
              <a:t> </a:t>
            </a:r>
            <a:r>
              <a:rPr lang="uz-Cyrl-UZ" dirty="0">
                <a:latin typeface="Times New Roman" panose="02020603050405020304" pitchFamily="18" charset="0"/>
                <a:cs typeface="Times New Roman" panose="02020603050405020304" pitchFamily="18" charset="0"/>
              </a:rPr>
              <a:t>Ҳаракатлар стратегиясида белгиланган вазифалар </a:t>
            </a:r>
            <a:r>
              <a:rPr lang="uz-Cyrl-UZ" dirty="0" smtClean="0">
                <a:latin typeface="Times New Roman" panose="02020603050405020304" pitchFamily="18" charset="0"/>
                <a:cs typeface="Times New Roman" panose="02020603050405020304" pitchFamily="18" charset="0"/>
              </a:rPr>
              <a:t>айнан, </a:t>
            </a:r>
            <a:r>
              <a:rPr lang="uz-Cyrl-UZ" dirty="0">
                <a:latin typeface="Times New Roman" panose="02020603050405020304" pitchFamily="18" charset="0"/>
                <a:cs typeface="Times New Roman" panose="02020603050405020304" pitchFamily="18" charset="0"/>
              </a:rPr>
              <a:t>ана шундай заруратни юзага чиқаришга қаратилгани билан ҳам қадрлидир</a:t>
            </a:r>
            <a:r>
              <a:rPr lang="uz-Cyrl-UZ" dirty="0" smtClean="0">
                <a:latin typeface="Times New Roman" panose="02020603050405020304" pitchFamily="18" charset="0"/>
                <a:cs typeface="Times New Roman" panose="02020603050405020304" pitchFamily="18" charset="0"/>
              </a:rPr>
              <a:t>., </a:t>
            </a:r>
            <a:r>
              <a:rPr lang="uz-Cyrl-UZ" b="1" dirty="0" smtClean="0">
                <a:latin typeface="Times New Roman" panose="02020603050405020304" pitchFamily="18" charset="0"/>
                <a:cs typeface="Times New Roman" panose="02020603050405020304" pitchFamily="18" charset="0"/>
              </a:rPr>
              <a:t>Миллий </a:t>
            </a:r>
            <a:r>
              <a:rPr lang="uz-Cyrl-UZ" b="1" dirty="0">
                <a:latin typeface="Times New Roman" panose="02020603050405020304" pitchFamily="18" charset="0"/>
                <a:cs typeface="Times New Roman" panose="02020603050405020304" pitchFamily="18" charset="0"/>
              </a:rPr>
              <a:t>тикланишдан миллий юксалиш сари</a:t>
            </a:r>
            <a:r>
              <a:rPr lang="uz-Cyrl-UZ" dirty="0">
                <a:latin typeface="Times New Roman" panose="02020603050405020304" pitchFamily="18" charset="0"/>
                <a:cs typeface="Times New Roman" panose="02020603050405020304" pitchFamily="18" charset="0"/>
              </a:rPr>
              <a:t> ғоясини ривожланишнинг бешта устувор </a:t>
            </a:r>
            <a:r>
              <a:rPr lang="uz-Cyrl-UZ" dirty="0" smtClean="0">
                <a:latin typeface="Times New Roman" panose="02020603050405020304" pitchFamily="18" charset="0"/>
                <a:cs typeface="Times New Roman" panose="02020603050405020304" pitchFamily="18" charset="0"/>
              </a:rPr>
              <a:t>йўналиши </a:t>
            </a:r>
            <a:r>
              <a:rPr lang="uz-Cyrl-UZ" dirty="0">
                <a:latin typeface="Times New Roman" panose="02020603050405020304" pitchFamily="18" charset="0"/>
                <a:cs typeface="Times New Roman" panose="02020603050405020304" pitchFamily="18" charset="0"/>
              </a:rPr>
              <a:t>– Ҳаракатлар стратегияси реалликка айлантиради. Чунки, шу асосдаги ислоҳатлар одамларни очиқлик, ошкоралик, шаффофлик муҳитида яшаш ва ишлашга ҳам даъват этмоқда.</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63193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0173" y="669318"/>
            <a:ext cx="11439541" cy="5480761"/>
          </a:xfrm>
        </p:spPr>
        <p:txBody>
          <a:bodyPr/>
          <a:lstStyle/>
          <a:p>
            <a:pPr marL="0" indent="0" algn="just">
              <a:lnSpc>
                <a:spcPct val="150000"/>
              </a:lnSpc>
              <a:buNone/>
            </a:pPr>
            <a:r>
              <a:rPr lang="uz-Cyrl-UZ" dirty="0">
                <a:latin typeface="Times New Roman" panose="02020603050405020304" pitchFamily="18" charset="0"/>
                <a:cs typeface="Times New Roman" panose="02020603050405020304" pitchFamily="18" charset="0"/>
              </a:rPr>
              <a:t> </a:t>
            </a:r>
            <a:r>
              <a:rPr lang="uz-Cyrl-UZ" dirty="0" smtClean="0">
                <a:latin typeface="Times New Roman" panose="02020603050405020304" pitchFamily="18" charset="0"/>
                <a:cs typeface="Times New Roman" panose="02020603050405020304" pitchFamily="18" charset="0"/>
              </a:rPr>
              <a:t>	2019 </a:t>
            </a:r>
            <a:r>
              <a:rPr lang="uz-Cyrl-UZ" dirty="0">
                <a:latin typeface="Times New Roman" panose="02020603050405020304" pitchFamily="18" charset="0"/>
                <a:cs typeface="Times New Roman" panose="02020603050405020304" pitchFamily="18" charset="0"/>
              </a:rPr>
              <a:t>йил нашрдан чиққан Миллий тикланишдан миллий юксалиш сари китобида Ҳаракатлар стратегияси </a:t>
            </a:r>
            <a:r>
              <a:rPr lang="uz-Cyrl-UZ" dirty="0" smtClean="0">
                <a:latin typeface="Times New Roman" panose="02020603050405020304" pitchFamily="18" charset="0"/>
                <a:cs typeface="Times New Roman" panose="02020603050405020304" pitchFamily="18" charset="0"/>
              </a:rPr>
              <a:t>асосида, </a:t>
            </a:r>
            <a:r>
              <a:rPr lang="uz-Cyrl-UZ" dirty="0">
                <a:latin typeface="Times New Roman" panose="02020603050405020304" pitchFamily="18" charset="0"/>
                <a:cs typeface="Times New Roman" panose="02020603050405020304" pitchFamily="18" charset="0"/>
              </a:rPr>
              <a:t>Ватанимиз тақдири ва келажаги учун ана шу улкан аҳамиятга молик ўзгаришлар жараёнининг мазмун моҳияти, жамият ҳаётида амалга оширилаётган ислоҳатларнинг моҳияти Президентимиз Шавкат Мирзиёевнинг пурмаъно фикрлари орқали ёрқин ифода этилган. </a:t>
            </a:r>
            <a:r>
              <a:rPr lang="uz-Cyrl-UZ" dirty="0" smtClean="0">
                <a:latin typeface="Times New Roman" panose="02020603050405020304" pitchFamily="18" charset="0"/>
                <a:cs typeface="Times New Roman" panose="02020603050405020304" pitchFamily="18" charset="0"/>
              </a:rPr>
              <a:t>Китобда </a:t>
            </a:r>
            <a:r>
              <a:rPr lang="uz-Cyrl-UZ" dirty="0">
                <a:latin typeface="Times New Roman" panose="02020603050405020304" pitchFamily="18" charset="0"/>
                <a:cs typeface="Times New Roman" panose="02020603050405020304" pitchFamily="18" charset="0"/>
              </a:rPr>
              <a:t>Президент Ш.М.Мирзиёевнинг асарлари ва маърузаларидан олинган фикрлар жой олган.</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8702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47657" y="595573"/>
            <a:ext cx="10938097" cy="5996955"/>
          </a:xfrm>
        </p:spPr>
        <p:txBody>
          <a:bodyPr>
            <a:normAutofit fontScale="92500" lnSpcReduction="20000"/>
          </a:bodyPr>
          <a:lstStyle/>
          <a:p>
            <a:pPr marL="0" indent="0" algn="just">
              <a:lnSpc>
                <a:spcPct val="150000"/>
              </a:lnSpc>
              <a:buNone/>
            </a:pPr>
            <a:r>
              <a:rPr lang="uz-Cyrl-UZ" b="1" dirty="0" smtClean="0">
                <a:latin typeface="Times New Roman" panose="02020603050405020304" pitchFamily="18" charset="0"/>
                <a:cs typeface="Times New Roman" panose="02020603050405020304" pitchFamily="18" charset="0"/>
              </a:rPr>
              <a:t>	Китобдан</a:t>
            </a:r>
            <a:r>
              <a:rPr lang="uz-Cyrl-UZ" dirty="0" smtClean="0">
                <a:latin typeface="Times New Roman" panose="02020603050405020304" pitchFamily="18" charset="0"/>
                <a:cs typeface="Times New Roman" panose="02020603050405020304" pitchFamily="18" charset="0"/>
              </a:rPr>
              <a:t> </a:t>
            </a:r>
            <a:r>
              <a:rPr lang="uz-Cyrl-UZ" dirty="0">
                <a:latin typeface="Times New Roman" panose="02020603050405020304" pitchFamily="18" charset="0"/>
                <a:cs typeface="Times New Roman" panose="02020603050405020304" pitchFamily="18" charset="0"/>
              </a:rPr>
              <a:t>жой олган ўттиздан ортиқ </a:t>
            </a:r>
            <a:r>
              <a:rPr lang="uz-Cyrl-UZ" dirty="0" smtClean="0">
                <a:latin typeface="Times New Roman" panose="02020603050405020304" pitchFamily="18" charset="0"/>
                <a:cs typeface="Times New Roman" panose="02020603050405020304" pitchFamily="18" charset="0"/>
              </a:rPr>
              <a:t>мавзули масалаларга эътибор қаратилади.  Жамиятимизнинг </a:t>
            </a:r>
            <a:r>
              <a:rPr lang="uz-Cyrl-UZ" dirty="0">
                <a:latin typeface="Times New Roman" panose="02020603050405020304" pitchFamily="18" charset="0"/>
                <a:cs typeface="Times New Roman" panose="02020603050405020304" pitchFamily="18" charset="0"/>
              </a:rPr>
              <a:t>ижтимоий, молиявий ва иқтисодий, экологик, ҳуқуқий ва қонунчилик, маънавий - маданий</a:t>
            </a:r>
            <a:r>
              <a:rPr lang="uz-Cyrl-UZ" dirty="0" smtClean="0">
                <a:latin typeface="Times New Roman" panose="02020603050405020304" pitchFamily="18" charset="0"/>
                <a:cs typeface="Times New Roman" panose="02020603050405020304" pitchFamily="18" charset="0"/>
              </a:rPr>
              <a:t>,</a:t>
            </a:r>
            <a:r>
              <a:rPr lang="uz-Cyrl-UZ" dirty="0">
                <a:latin typeface="Times New Roman" panose="02020603050405020304" pitchFamily="18" charset="0"/>
                <a:cs typeface="Times New Roman" panose="02020603050405020304" pitchFamily="18" charset="0"/>
              </a:rPr>
              <a:t> </a:t>
            </a:r>
            <a:r>
              <a:rPr lang="uz-Cyrl-UZ" dirty="0" smtClean="0">
                <a:latin typeface="Times New Roman" panose="02020603050405020304" pitchFamily="18" charset="0"/>
                <a:cs typeface="Times New Roman" panose="02020603050405020304" pitchFamily="18" charset="0"/>
              </a:rPr>
              <a:t>тарбиявий, миллатлараро муносабатлар, </a:t>
            </a:r>
            <a:r>
              <a:rPr lang="uz-Cyrl-UZ" dirty="0">
                <a:latin typeface="Times New Roman" panose="02020603050405020304" pitchFamily="18" charset="0"/>
                <a:cs typeface="Times New Roman" panose="02020603050405020304" pitchFamily="18" charset="0"/>
              </a:rPr>
              <a:t>ташқи </a:t>
            </a:r>
            <a:r>
              <a:rPr lang="uz-Cyrl-UZ" dirty="0" smtClean="0">
                <a:latin typeface="Times New Roman" panose="02020603050405020304" pitchFamily="18" charset="0"/>
                <a:cs typeface="Times New Roman" panose="02020603050405020304" pitchFamily="18" charset="0"/>
              </a:rPr>
              <a:t>сиёсат каби соҳаларида кечаётган ислоҳатлар борасидаги инновацион ғоялар, </a:t>
            </a:r>
            <a:r>
              <a:rPr lang="uz-Cyrl-UZ" dirty="0">
                <a:latin typeface="Times New Roman" panose="02020603050405020304" pitchFamily="18" charset="0"/>
                <a:cs typeface="Times New Roman" panose="02020603050405020304" pitchFamily="18" charset="0"/>
              </a:rPr>
              <a:t>шу билан бирга Ёшлар, </a:t>
            </a:r>
            <a:r>
              <a:rPr lang="uz-Cyrl-UZ" dirty="0" smtClean="0">
                <a:latin typeface="Times New Roman" panose="02020603050405020304" pitchFamily="18" charset="0"/>
                <a:cs typeface="Times New Roman" panose="02020603050405020304" pitchFamily="18" charset="0"/>
              </a:rPr>
              <a:t>Хотин-қизлар</a:t>
            </a:r>
            <a:r>
              <a:rPr lang="uz-Cyrl-UZ" dirty="0">
                <a:latin typeface="Times New Roman" panose="02020603050405020304" pitchFamily="18" charset="0"/>
                <a:cs typeface="Times New Roman" panose="02020603050405020304" pitchFamily="18" charset="0"/>
              </a:rPr>
              <a:t>, </a:t>
            </a:r>
            <a:r>
              <a:rPr lang="uz-Cyrl-UZ" dirty="0" smtClean="0">
                <a:latin typeface="Times New Roman" panose="02020603050405020304" pitchFamily="18" charset="0"/>
                <a:cs typeface="Times New Roman" panose="02020603050405020304" pitchFamily="18" charset="0"/>
              </a:rPr>
              <a:t>Нуроний </a:t>
            </a:r>
            <a:r>
              <a:rPr lang="uz-Cyrl-UZ" dirty="0">
                <a:latin typeface="Times New Roman" panose="02020603050405020304" pitchFamily="18" charset="0"/>
                <a:cs typeface="Times New Roman" panose="02020603050405020304" pitchFamily="18" charset="0"/>
              </a:rPr>
              <a:t>кексалар ҳаёти ва </a:t>
            </a:r>
            <a:r>
              <a:rPr lang="uz-Cyrl-UZ" dirty="0" smtClean="0">
                <a:latin typeface="Times New Roman" panose="02020603050405020304" pitchFamily="18" charset="0"/>
                <a:cs typeface="Times New Roman" panose="02020603050405020304" pitchFamily="18" charset="0"/>
              </a:rPr>
              <a:t>манфаатларини ижтимоий ҳимоя этиш каби масалалар тўғрисидаги пурмаъно </a:t>
            </a:r>
            <a:r>
              <a:rPr lang="uz-Cyrl-UZ" dirty="0">
                <a:latin typeface="Times New Roman" panose="02020603050405020304" pitchFamily="18" charset="0"/>
                <a:cs typeface="Times New Roman" panose="02020603050405020304" pitchFamily="18" charset="0"/>
              </a:rPr>
              <a:t>фикр-мулоҳазалари</a:t>
            </a:r>
            <a:r>
              <a:rPr lang="uz-Cyrl-UZ" dirty="0" smtClean="0">
                <a:latin typeface="Times New Roman" panose="02020603050405020304" pitchFamily="18" charset="0"/>
                <a:cs typeface="Times New Roman" panose="02020603050405020304" pitchFamily="18" charset="0"/>
              </a:rPr>
              <a:t>, кўрсатмалари -  </a:t>
            </a:r>
            <a:r>
              <a:rPr lang="uz-Cyrl-UZ" dirty="0">
                <a:latin typeface="Times New Roman" panose="02020603050405020304" pitchFamily="18" charset="0"/>
                <a:cs typeface="Times New Roman" panose="02020603050405020304" pitchFamily="18" charset="0"/>
              </a:rPr>
              <a:t>бугунги халқимизни ислоҳатларнинг ижодкори ва ижрочиси </a:t>
            </a:r>
            <a:r>
              <a:rPr lang="uz-Cyrl-UZ" dirty="0" smtClean="0">
                <a:latin typeface="Times New Roman" panose="02020603050405020304" pitchFamily="18" charset="0"/>
                <a:cs typeface="Times New Roman" panose="02020603050405020304" pitchFamily="18" charset="0"/>
              </a:rPr>
              <a:t>сифатида майдонга чиқишига ундайди. Халқимизни фаровон ҳаёт йўлида </a:t>
            </a:r>
            <a:r>
              <a:rPr lang="uz-Cyrl-UZ" dirty="0">
                <a:latin typeface="Times New Roman" panose="02020603050405020304" pitchFamily="18" charset="0"/>
                <a:cs typeface="Times New Roman" panose="02020603050405020304" pitchFamily="18" charset="0"/>
              </a:rPr>
              <a:t>миллий ривожланиш сари </a:t>
            </a:r>
            <a:r>
              <a:rPr lang="uz-Cyrl-UZ" dirty="0" smtClean="0">
                <a:latin typeface="Times New Roman" panose="02020603050405020304" pitchFamily="18" charset="0"/>
                <a:cs typeface="Times New Roman" panose="02020603050405020304" pitchFamily="18" charset="0"/>
              </a:rPr>
              <a:t>етакловчи - </a:t>
            </a:r>
            <a:r>
              <a:rPr lang="uz-Cyrl-UZ" dirty="0">
                <a:latin typeface="Times New Roman" panose="02020603050405020304" pitchFamily="18" charset="0"/>
                <a:cs typeface="Times New Roman" panose="02020603050405020304" pitchFamily="18" charset="0"/>
              </a:rPr>
              <a:t>илмий, ғоявий, сиёсий, маънавий ва мафкуравий </a:t>
            </a:r>
            <a:r>
              <a:rPr lang="uz-Cyrl-UZ" dirty="0" smtClean="0">
                <a:latin typeface="Times New Roman" panose="02020603050405020304" pitchFamily="18" charset="0"/>
                <a:cs typeface="Times New Roman" panose="02020603050405020304" pitchFamily="18" charset="0"/>
              </a:rPr>
              <a:t>жиҳатдан маёқ </a:t>
            </a:r>
            <a:r>
              <a:rPr lang="uz-Cyrl-UZ" dirty="0">
                <a:latin typeface="Times New Roman" panose="02020603050405020304" pitchFamily="18" charset="0"/>
                <a:cs typeface="Times New Roman" panose="02020603050405020304" pitchFamily="18" charset="0"/>
              </a:rPr>
              <a:t>бўлиб хизмат қилади.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64159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59168" y="693175"/>
            <a:ext cx="11469038" cy="5973096"/>
          </a:xfrm>
        </p:spPr>
        <p:txBody>
          <a:bodyPr>
            <a:normAutofit fontScale="92500"/>
          </a:bodyPr>
          <a:lstStyle/>
          <a:p>
            <a:pPr marL="0" indent="0" algn="just">
              <a:lnSpc>
                <a:spcPct val="150000"/>
              </a:lnSpc>
              <a:buNone/>
            </a:pPr>
            <a:r>
              <a:rPr lang="uz-Cyrl-UZ" b="1" dirty="0">
                <a:latin typeface="Times New Roman" panose="02020603050405020304" pitchFamily="18" charset="0"/>
                <a:cs typeface="Times New Roman" panose="02020603050405020304" pitchFamily="18" charset="0"/>
              </a:rPr>
              <a:t> </a:t>
            </a:r>
            <a:r>
              <a:rPr lang="uz-Cyrl-UZ" b="1" dirty="0" smtClean="0">
                <a:latin typeface="Times New Roman" panose="02020603050405020304" pitchFamily="18" charset="0"/>
                <a:cs typeface="Times New Roman" panose="02020603050405020304" pitchFamily="18" charset="0"/>
              </a:rPr>
              <a:t>	</a:t>
            </a:r>
            <a:r>
              <a:rPr lang="uz-Cyrl-UZ" dirty="0" smtClean="0">
                <a:latin typeface="Times New Roman" panose="02020603050405020304" pitchFamily="18" charset="0"/>
                <a:cs typeface="Times New Roman" panose="02020603050405020304" pitchFamily="18" charset="0"/>
              </a:rPr>
              <a:t>Миллий тикланишдан миллий юксалиш сари шиддат билан кечаётган, инсон манфаатлари йўлидаги ислоҳатларнинг амалий натижадорлигини биргина,</a:t>
            </a:r>
            <a:r>
              <a:rPr lang="uz-Cyrl-UZ" b="1" dirty="0" smtClean="0">
                <a:latin typeface="Times New Roman" panose="02020603050405020304" pitchFamily="18" charset="0"/>
                <a:cs typeface="Times New Roman" panose="02020603050405020304" pitchFamily="18" charset="0"/>
              </a:rPr>
              <a:t> “</a:t>
            </a:r>
            <a:r>
              <a:rPr lang="uz-Cyrl-UZ" dirty="0" smtClean="0">
                <a:latin typeface="Times New Roman" panose="02020603050405020304" pitchFamily="18" charset="0"/>
                <a:cs typeface="Times New Roman" panose="02020603050405020304" pitchFamily="18" charset="0"/>
              </a:rPr>
              <a:t>бугунги </a:t>
            </a:r>
            <a:r>
              <a:rPr lang="uz-Cyrl-UZ" dirty="0">
                <a:latin typeface="Times New Roman" panose="02020603050405020304" pitchFamily="18" charset="0"/>
                <a:cs typeface="Times New Roman" panose="02020603050405020304" pitchFamily="18" charset="0"/>
              </a:rPr>
              <a:t>шаҳар ва қишлоқларимизнинг қиёфаси тубдан </a:t>
            </a:r>
            <a:r>
              <a:rPr lang="uz-Cyrl-UZ" dirty="0" smtClean="0">
                <a:latin typeface="Times New Roman" panose="02020603050405020304" pitchFamily="18" charset="0"/>
                <a:cs typeface="Times New Roman" panose="02020603050405020304" pitchFamily="18" charset="0"/>
              </a:rPr>
              <a:t>ўзгариб боришида ҳам кўрса бўлади. </a:t>
            </a:r>
            <a:r>
              <a:rPr lang="uz-Cyrl-UZ" b="1" dirty="0">
                <a:latin typeface="Times New Roman" panose="02020603050405020304" pitchFamily="18" charset="0"/>
                <a:cs typeface="Times New Roman" panose="02020603050405020304" pitchFamily="18" charset="0"/>
              </a:rPr>
              <a:t>“Обод  қишлоқ”, “Обод маҳалла” </a:t>
            </a:r>
            <a:r>
              <a:rPr lang="uz-Cyrl-UZ" dirty="0">
                <a:latin typeface="Times New Roman" panose="02020603050405020304" pitchFamily="18" charset="0"/>
                <a:cs typeface="Times New Roman" panose="02020603050405020304" pitchFamily="18" charset="0"/>
              </a:rPr>
              <a:t>лойиҳалари асосида олиб борилаётган ишлар “</a:t>
            </a:r>
            <a:r>
              <a:rPr lang="uz-Cyrl-UZ" b="1" dirty="0">
                <a:latin typeface="Times New Roman" panose="02020603050405020304" pitchFamily="18" charset="0"/>
                <a:cs typeface="Times New Roman" panose="02020603050405020304" pitchFamily="18" charset="0"/>
              </a:rPr>
              <a:t>Инсон манфаатлари барча нарсадан устун”</a:t>
            </a:r>
            <a:r>
              <a:rPr lang="uz-Cyrl-UZ" dirty="0">
                <a:latin typeface="Times New Roman" panose="02020603050405020304" pitchFamily="18" charset="0"/>
                <a:cs typeface="Times New Roman" panose="02020603050405020304" pitchFamily="18" charset="0"/>
              </a:rPr>
              <a:t> тамойилига амал қилинган ҳолда аҳолига янада қулайлик яратиш, турмуш шароитини яхшилаш мақсадида олиб борилаётгани таҳсинга лойиқ</a:t>
            </a:r>
            <a:r>
              <a:rPr lang="uz-Cyrl-UZ" dirty="0" smtClean="0">
                <a:latin typeface="Times New Roman" panose="02020603050405020304" pitchFamily="18" charset="0"/>
                <a:cs typeface="Times New Roman" panose="02020603050405020304" pitchFamily="18" charset="0"/>
              </a:rPr>
              <a:t>. Бу </a:t>
            </a:r>
            <a:r>
              <a:rPr lang="uz-Cyrl-UZ" dirty="0">
                <a:latin typeface="Times New Roman" panose="02020603050405020304" pitchFamily="18" charset="0"/>
                <a:cs typeface="Times New Roman" panose="02020603050405020304" pitchFamily="18" charset="0"/>
              </a:rPr>
              <a:t>дастур йўлида </a:t>
            </a:r>
            <a:r>
              <a:rPr lang="uz-Cyrl-UZ" b="1" dirty="0">
                <a:latin typeface="Times New Roman" panose="02020603050405020304" pitchFamily="18" charset="0"/>
                <a:cs typeface="Times New Roman" panose="02020603050405020304" pitchFamily="18" charset="0"/>
              </a:rPr>
              <a:t>4 триллион сўм</a:t>
            </a:r>
            <a:r>
              <a:rPr lang="uz-Cyrl-UZ" dirty="0">
                <a:latin typeface="Times New Roman" panose="02020603050405020304" pitchFamily="18" charset="0"/>
                <a:cs typeface="Times New Roman" panose="02020603050405020304" pitchFamily="18" charset="0"/>
              </a:rPr>
              <a:t>дан зиёд маблағ ажратиш кўзда тутилган</a:t>
            </a:r>
            <a:r>
              <a:rPr lang="uz-Cyrl-UZ" dirty="0" smtClean="0">
                <a:latin typeface="Times New Roman" panose="02020603050405020304" pitchFamily="18" charset="0"/>
                <a:cs typeface="Times New Roman" panose="02020603050405020304" pitchFamily="18" charset="0"/>
              </a:rPr>
              <a:t>.” </a:t>
            </a:r>
            <a:r>
              <a:rPr lang="uz-Cyrl-UZ" dirty="0">
                <a:latin typeface="Times New Roman" panose="02020603050405020304" pitchFamily="18" charset="0"/>
                <a:cs typeface="Times New Roman" panose="02020603050405020304" pitchFamily="18" charset="0"/>
              </a:rPr>
              <a:t>(</a:t>
            </a:r>
            <a:r>
              <a:rPr lang="uz-Cyrl-UZ" sz="2200" dirty="0">
                <a:latin typeface="Times New Roman" panose="02020603050405020304" pitchFamily="18" charset="0"/>
                <a:cs typeface="Times New Roman" panose="02020603050405020304" pitchFamily="18" charset="0"/>
              </a:rPr>
              <a:t>Президент Шавкат Мирзиёевнинг Ўзбекистон Республикаси давлат мустақиллигининг </a:t>
            </a:r>
            <a:r>
              <a:rPr lang="uz-Cyrl-UZ" sz="2200" b="1" dirty="0">
                <a:latin typeface="Times New Roman" panose="02020603050405020304" pitchFamily="18" charset="0"/>
                <a:cs typeface="Times New Roman" panose="02020603050405020304" pitchFamily="18" charset="0"/>
              </a:rPr>
              <a:t>йигирма етти йиллиги</a:t>
            </a:r>
            <a:r>
              <a:rPr lang="uz-Cyrl-UZ" sz="2200" dirty="0">
                <a:latin typeface="Times New Roman" panose="02020603050405020304" pitchFamily="18" charset="0"/>
                <a:cs typeface="Times New Roman" panose="02020603050405020304" pitchFamily="18" charset="0"/>
              </a:rPr>
              <a:t>га бағишланган тантанали маросимдаги нутқи матнидан.) </a:t>
            </a:r>
            <a:endParaRPr lang="ru-RU" sz="2200" dirty="0">
              <a:latin typeface="Times New Roman" panose="02020603050405020304" pitchFamily="18" charset="0"/>
              <a:cs typeface="Times New Roman" panose="02020603050405020304" pitchFamily="18" charset="0"/>
            </a:endParaRPr>
          </a:p>
          <a:p>
            <a:pPr marL="0" indent="0" algn="just">
              <a:lnSpc>
                <a:spcPct val="150000"/>
              </a:lnSpc>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55244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0716" y="530942"/>
            <a:ext cx="10515600" cy="806791"/>
          </a:xfrm>
        </p:spPr>
        <p:txBody>
          <a:bodyPr>
            <a:normAutofit/>
          </a:bodyPr>
          <a:lstStyle/>
          <a:p>
            <a:pPr algn="ctr"/>
            <a:r>
              <a:rPr lang="uz-Cyrl-UZ" sz="3200" dirty="0" smtClean="0">
                <a:latin typeface="Times New Roman" panose="02020603050405020304" pitchFamily="18" charset="0"/>
                <a:cs typeface="Times New Roman" panose="02020603050405020304" pitchFamily="18" charset="0"/>
              </a:rPr>
              <a:t>РЕЖА:</a:t>
            </a: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44201" y="1337733"/>
            <a:ext cx="11503597" cy="4711234"/>
          </a:xfrm>
        </p:spPr>
        <p:txBody>
          <a:bodyPr/>
          <a:lstStyle/>
          <a:p>
            <a:pPr marL="514350" indent="-514350" algn="just">
              <a:lnSpc>
                <a:spcPct val="150000"/>
              </a:lnSpc>
              <a:buAutoNum type="arabicPeriod"/>
            </a:pPr>
            <a:r>
              <a:rPr lang="uz-Cyrl-UZ" dirty="0" smtClean="0">
                <a:latin typeface="Times New Roman" panose="02020603050405020304" pitchFamily="18" charset="0"/>
                <a:cs typeface="Times New Roman" panose="02020603050405020304" pitchFamily="18" charset="0"/>
              </a:rPr>
              <a:t>Эзгу ғояларнинг тарихий илдизлари</a:t>
            </a:r>
          </a:p>
          <a:p>
            <a:pPr marL="514350" indent="-514350" algn="just">
              <a:buAutoNum type="arabicPeriod"/>
            </a:pPr>
            <a:r>
              <a:rPr lang="uz-Cyrl-UZ" dirty="0" smtClean="0">
                <a:latin typeface="Times New Roman" panose="02020603050405020304" pitchFamily="18" charset="0"/>
                <a:cs typeface="Times New Roman" panose="02020603050405020304" pitchFamily="18" charset="0"/>
              </a:rPr>
              <a:t>Миллий тикланиш йўлидаги машаққатлар</a:t>
            </a:r>
          </a:p>
          <a:p>
            <a:pPr marL="514350" indent="-514350" algn="just">
              <a:buAutoNum type="arabicPeriod"/>
            </a:pPr>
            <a:r>
              <a:rPr lang="uz-Cyrl-UZ" dirty="0" smtClean="0">
                <a:latin typeface="Times New Roman" panose="02020603050405020304" pitchFamily="18" charset="0"/>
                <a:cs typeface="Times New Roman" panose="02020603050405020304" pitchFamily="18" charset="0"/>
              </a:rPr>
              <a:t>Мустақиллик миллий тикланишнинг асоси</a:t>
            </a:r>
          </a:p>
          <a:p>
            <a:pPr marL="514350" indent="-514350" algn="just">
              <a:buAutoNum type="arabicPeriod"/>
            </a:pPr>
            <a:r>
              <a:rPr lang="uz-Cyrl-UZ" dirty="0" smtClean="0">
                <a:latin typeface="Times New Roman" panose="02020603050405020304" pitchFamily="18" charset="0"/>
                <a:cs typeface="Times New Roman" panose="02020603050405020304" pitchFamily="18" charset="0"/>
              </a:rPr>
              <a:t>Ўзбекистонни ривожлантиришнинг бешта устувор йўналиши, Ҳаракатлар стратегияси – миллий тикланишдан миллий юксалиш сари янги қадам</a:t>
            </a:r>
          </a:p>
          <a:p>
            <a:pPr marL="514350" indent="-514350" algn="just">
              <a:buAutoNum type="arabicPeriod"/>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16387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88664" y="403845"/>
            <a:ext cx="10923349" cy="6173935"/>
          </a:xfrm>
        </p:spPr>
        <p:txBody>
          <a:bodyPr>
            <a:normAutofit fontScale="92500" lnSpcReduction="10000"/>
          </a:bodyPr>
          <a:lstStyle/>
          <a:p>
            <a:pPr marL="0" indent="0" algn="just">
              <a:lnSpc>
                <a:spcPct val="150000"/>
              </a:lnSpc>
              <a:buNone/>
            </a:pPr>
            <a:r>
              <a:rPr lang="uz-Cyrl-UZ" dirty="0" smtClean="0">
                <a:latin typeface="Times New Roman" panose="02020603050405020304" pitchFamily="18" charset="0"/>
                <a:cs typeface="Times New Roman" panose="02020603050405020304" pitchFamily="18" charset="0"/>
              </a:rPr>
              <a:t>	Бутун </a:t>
            </a:r>
            <a:r>
              <a:rPr lang="uz-Cyrl-UZ" dirty="0">
                <a:latin typeface="Times New Roman" panose="02020603050405020304" pitchFamily="18" charset="0"/>
                <a:cs typeface="Times New Roman" panose="02020603050405020304" pitchFamily="18" charset="0"/>
              </a:rPr>
              <a:t>мамлакатимизни қамраб олган мазкур дастурлар </a:t>
            </a:r>
            <a:r>
              <a:rPr lang="uz-Cyrl-UZ" dirty="0" smtClean="0">
                <a:latin typeface="Times New Roman" panose="02020603050405020304" pitchFamily="18" charset="0"/>
                <a:cs typeface="Times New Roman" panose="02020603050405020304" pitchFamily="18" charset="0"/>
              </a:rPr>
              <a:t>доирасида </a:t>
            </a:r>
            <a:r>
              <a:rPr lang="uz-Cyrl-UZ" b="1" dirty="0">
                <a:latin typeface="Times New Roman" panose="02020603050405020304" pitchFamily="18" charset="0"/>
                <a:cs typeface="Times New Roman" panose="02020603050405020304" pitchFamily="18" charset="0"/>
              </a:rPr>
              <a:t>416</a:t>
            </a:r>
            <a:r>
              <a:rPr lang="uz-Cyrl-UZ" dirty="0">
                <a:latin typeface="Times New Roman" panose="02020603050405020304" pitchFamily="18" charset="0"/>
                <a:cs typeface="Times New Roman" panose="02020603050405020304" pitchFamily="18" charset="0"/>
              </a:rPr>
              <a:t> та қишлоқ ва </a:t>
            </a:r>
            <a:r>
              <a:rPr lang="uz-Cyrl-UZ" b="1" dirty="0">
                <a:latin typeface="Times New Roman" panose="02020603050405020304" pitchFamily="18" charset="0"/>
                <a:cs typeface="Times New Roman" panose="02020603050405020304" pitchFamily="18" charset="0"/>
              </a:rPr>
              <a:t>105</a:t>
            </a:r>
            <a:r>
              <a:rPr lang="uz-Cyrl-UZ" dirty="0">
                <a:latin typeface="Times New Roman" panose="02020603050405020304" pitchFamily="18" charset="0"/>
                <a:cs typeface="Times New Roman" panose="02020603050405020304" pitchFamily="18" charset="0"/>
              </a:rPr>
              <a:t> та маҳаллада қурилиш ва ободонлаштириш ишлари жадал давом этмоқда.  Буларнинг барчаси жонажон </a:t>
            </a:r>
            <a:r>
              <a:rPr lang="uz-Cyrl-UZ" dirty="0" smtClean="0">
                <a:latin typeface="Times New Roman" panose="02020603050405020304" pitchFamily="18" charset="0"/>
                <a:cs typeface="Times New Roman" panose="02020603050405020304" pitchFamily="18" charset="0"/>
              </a:rPr>
              <a:t>Ўзбекистоннинг </a:t>
            </a:r>
            <a:r>
              <a:rPr lang="uz-Cyrl-UZ" dirty="0">
                <a:latin typeface="Times New Roman" panose="02020603050405020304" pitchFamily="18" charset="0"/>
                <a:cs typeface="Times New Roman" panose="02020603050405020304" pitchFamily="18" charset="0"/>
              </a:rPr>
              <a:t>янги, обод қиёфасини яратиш, халқимиз фаровонлигини оширишга </a:t>
            </a:r>
            <a:r>
              <a:rPr lang="uz-Cyrl-UZ" dirty="0" smtClean="0">
                <a:latin typeface="Times New Roman" panose="02020603050405020304" pitchFamily="18" charset="0"/>
                <a:cs typeface="Times New Roman" panose="02020603050405020304" pitchFamily="18" charset="0"/>
              </a:rPr>
              <a:t>хизмат қилмоқда.</a:t>
            </a:r>
            <a:r>
              <a:rPr lang="uz-Cyrl-UZ" dirty="0">
                <a:latin typeface="Times New Roman" panose="02020603050405020304" pitchFamily="18" charset="0"/>
                <a:cs typeface="Times New Roman" panose="02020603050405020304" pitchFamily="18" charset="0"/>
              </a:rPr>
              <a:t> </a:t>
            </a:r>
            <a:endParaRPr lang="uz-Cyrl-UZ" dirty="0" smtClean="0">
              <a:latin typeface="Times New Roman" panose="02020603050405020304" pitchFamily="18" charset="0"/>
              <a:cs typeface="Times New Roman" panose="02020603050405020304" pitchFamily="18" charset="0"/>
            </a:endParaRPr>
          </a:p>
          <a:p>
            <a:pPr marL="0" indent="0" algn="just">
              <a:lnSpc>
                <a:spcPct val="150000"/>
              </a:lnSpc>
              <a:buNone/>
            </a:pPr>
            <a:r>
              <a:rPr lang="uz-Cyrl-UZ" dirty="0">
                <a:latin typeface="Times New Roman" panose="02020603050405020304" pitchFamily="18" charset="0"/>
                <a:cs typeface="Times New Roman" panose="02020603050405020304" pitchFamily="18" charset="0"/>
              </a:rPr>
              <a:t> </a:t>
            </a:r>
            <a:r>
              <a:rPr lang="uz-Cyrl-UZ" dirty="0" smtClean="0">
                <a:latin typeface="Times New Roman" panose="02020603050405020304" pitchFamily="18" charset="0"/>
                <a:cs typeface="Times New Roman" panose="02020603050405020304" pitchFamily="18" charset="0"/>
              </a:rPr>
              <a:t>   Аҳолимизнинг</a:t>
            </a:r>
            <a:r>
              <a:rPr lang="uz-Cyrl-UZ" dirty="0">
                <a:latin typeface="Times New Roman" panose="02020603050405020304" pitchFamily="18" charset="0"/>
                <a:cs typeface="Times New Roman" panose="02020603050405020304" pitchFamily="18" charset="0"/>
              </a:rPr>
              <a:t> замонавий уй-жойга бўлган талаб ва эҳтиёжларини таъминлаш мақсадида жорий йилда </a:t>
            </a:r>
            <a:r>
              <a:rPr lang="uz-Cyrl-UZ" b="1" dirty="0">
                <a:latin typeface="Times New Roman" panose="02020603050405020304" pitchFamily="18" charset="0"/>
                <a:cs typeface="Times New Roman" panose="02020603050405020304" pitchFamily="18" charset="0"/>
              </a:rPr>
              <a:t>13 минг 900 </a:t>
            </a:r>
            <a:r>
              <a:rPr lang="uz-Cyrl-UZ" dirty="0">
                <a:latin typeface="Times New Roman" panose="02020603050405020304" pitchFamily="18" charset="0"/>
                <a:cs typeface="Times New Roman" panose="02020603050405020304" pitchFamily="18" charset="0"/>
              </a:rPr>
              <a:t>дан зиёд оилага мўлжалланган </a:t>
            </a:r>
            <a:r>
              <a:rPr lang="uz-Cyrl-UZ" b="1" dirty="0">
                <a:latin typeface="Times New Roman" panose="02020603050405020304" pitchFamily="18" charset="0"/>
                <a:cs typeface="Times New Roman" panose="02020603050405020304" pitchFamily="18" charset="0"/>
              </a:rPr>
              <a:t>335 </a:t>
            </a:r>
            <a:r>
              <a:rPr lang="uz-Cyrl-UZ" dirty="0">
                <a:latin typeface="Times New Roman" panose="02020603050405020304" pitchFamily="18" charset="0"/>
                <a:cs typeface="Times New Roman" panose="02020603050405020304" pitchFamily="18" charset="0"/>
              </a:rPr>
              <a:t>та кўп қаватли турар жой фойдаланишга </a:t>
            </a:r>
            <a:r>
              <a:rPr lang="uz-Cyrl-UZ" dirty="0" smtClean="0">
                <a:latin typeface="Times New Roman" panose="02020603050405020304" pitchFamily="18" charset="0"/>
                <a:cs typeface="Times New Roman" panose="02020603050405020304" pitchFamily="18" charset="0"/>
              </a:rPr>
              <a:t>топширилди.. </a:t>
            </a:r>
            <a:r>
              <a:rPr lang="uz-Cyrl-UZ" sz="2200" dirty="0">
                <a:latin typeface="Times New Roman" panose="02020603050405020304" pitchFamily="18" charset="0"/>
                <a:cs typeface="Times New Roman" panose="02020603050405020304" pitchFamily="18" charset="0"/>
              </a:rPr>
              <a:t>(Президент Шавкат Мирзиёевнинг Ўзбекистон Республикаси давлат мустақиллигининг </a:t>
            </a:r>
            <a:r>
              <a:rPr lang="uz-Cyrl-UZ" sz="2200" b="1" dirty="0">
                <a:latin typeface="Times New Roman" panose="02020603050405020304" pitchFamily="18" charset="0"/>
                <a:cs typeface="Times New Roman" panose="02020603050405020304" pitchFamily="18" charset="0"/>
              </a:rPr>
              <a:t>йигирма етти йиллиги</a:t>
            </a:r>
            <a:r>
              <a:rPr lang="uz-Cyrl-UZ" sz="2200" dirty="0">
                <a:latin typeface="Times New Roman" panose="02020603050405020304" pitchFamily="18" charset="0"/>
                <a:cs typeface="Times New Roman" panose="02020603050405020304" pitchFamily="18" charset="0"/>
              </a:rPr>
              <a:t>га бағишланган тантанали маросимдаги нутқи матнидан.) </a:t>
            </a:r>
            <a:r>
              <a:rPr lang="uz-Cyrl-UZ" sz="2400" dirty="0">
                <a:latin typeface="Times New Roman" panose="02020603050405020304" pitchFamily="18" charset="0"/>
                <a:cs typeface="Times New Roman" panose="02020603050405020304" pitchFamily="18" charset="0"/>
              </a:rPr>
              <a:t> </a:t>
            </a:r>
            <a:r>
              <a:rPr lang="uz-Cyrl-UZ" sz="2400" i="1" dirty="0">
                <a:latin typeface="Times New Roman" panose="02020603050405020304" pitchFamily="18" charset="0"/>
                <a:cs typeface="Times New Roman" panose="02020603050405020304" pitchFamily="18" charset="0"/>
              </a:rPr>
              <a:t>Бу каби  ривожланиш кўрсатгичлари йилдан йилга ошиб боради</a:t>
            </a:r>
            <a:endParaRPr lang="ru-RU" sz="2200" i="1" dirty="0">
              <a:latin typeface="Times New Roman" panose="02020603050405020304" pitchFamily="18" charset="0"/>
              <a:cs typeface="Times New Roman" panose="02020603050405020304" pitchFamily="18" charset="0"/>
            </a:endParaRPr>
          </a:p>
          <a:p>
            <a:pPr marL="0" indent="0" algn="just">
              <a:lnSpc>
                <a:spcPct val="150000"/>
              </a:lnSpc>
              <a:buNone/>
            </a:pPr>
            <a:endParaRPr lang="ru-RU" dirty="0">
              <a:latin typeface="Times New Roman" panose="02020603050405020304" pitchFamily="18" charset="0"/>
              <a:cs typeface="Times New Roman" panose="02020603050405020304" pitchFamily="18" charset="0"/>
            </a:endParaRPr>
          </a:p>
          <a:p>
            <a:pPr marL="0" indent="0" algn="just">
              <a:lnSpc>
                <a:spcPct val="150000"/>
              </a:lnSpc>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00721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9671" y="412955"/>
            <a:ext cx="11454289" cy="6150077"/>
          </a:xfrm>
        </p:spPr>
        <p:txBody>
          <a:bodyPr>
            <a:normAutofit lnSpcReduction="10000"/>
          </a:bodyPr>
          <a:lstStyle/>
          <a:p>
            <a:pPr marL="0" indent="0" algn="just">
              <a:buNone/>
            </a:pPr>
            <a:r>
              <a:rPr lang="uz-Cyrl-UZ" sz="2900" dirty="0">
                <a:latin typeface="Times New Roman" panose="02020603050405020304" pitchFamily="18" charset="0"/>
                <a:cs typeface="Times New Roman" panose="02020603050405020304" pitchFamily="18" charset="0"/>
              </a:rPr>
              <a:t> </a:t>
            </a:r>
            <a:r>
              <a:rPr lang="uz-Cyrl-UZ" sz="2900" dirty="0" smtClean="0">
                <a:latin typeface="Times New Roman" panose="02020603050405020304" pitchFamily="18" charset="0"/>
                <a:cs typeface="Times New Roman" panose="02020603050405020304" pitchFamily="18" charset="0"/>
              </a:rPr>
              <a:t>	“</a:t>
            </a:r>
            <a:r>
              <a:rPr lang="uz-Cyrl-UZ" dirty="0" smtClean="0">
                <a:latin typeface="Times New Roman" panose="02020603050405020304" pitchFamily="18" charset="0"/>
                <a:cs typeface="Times New Roman" panose="02020603050405020304" pitchFamily="18" charset="0"/>
              </a:rPr>
              <a:t>Бугун </a:t>
            </a:r>
            <a:r>
              <a:rPr lang="uz-Cyrl-UZ" dirty="0">
                <a:latin typeface="Times New Roman" panose="02020603050405020304" pitchFamily="18" charset="0"/>
                <a:cs typeface="Times New Roman" panose="02020603050405020304" pitchFamily="18" charset="0"/>
              </a:rPr>
              <a:t>бир фикрни тўла ишонч билан айтиш мумкин:  бутун жамиятимизни қамраб олаётган ана шундай эзгу ишларимиз туфайли ҳаётимизда файзу барака, миллатлараро дўстлик ва меҳр - оқибат туйғулари кучайиб бормоқда. </a:t>
            </a:r>
            <a:endParaRPr lang="uz-Cyrl-UZ" dirty="0" smtClean="0">
              <a:latin typeface="Times New Roman" panose="02020603050405020304" pitchFamily="18" charset="0"/>
              <a:cs typeface="Times New Roman" panose="02020603050405020304" pitchFamily="18" charset="0"/>
            </a:endParaRPr>
          </a:p>
          <a:p>
            <a:pPr marL="0" indent="0" algn="just">
              <a:buNone/>
            </a:pPr>
            <a:r>
              <a:rPr lang="uz-Cyrl-UZ" dirty="0" smtClean="0">
                <a:latin typeface="Times New Roman" panose="02020603050405020304" pitchFamily="18" charset="0"/>
                <a:cs typeface="Times New Roman" panose="02020603050405020304" pitchFamily="18" charset="0"/>
              </a:rPr>
              <a:t>	</a:t>
            </a:r>
          </a:p>
          <a:p>
            <a:pPr marL="0" indent="0" algn="just">
              <a:buNone/>
            </a:pPr>
            <a:r>
              <a:rPr lang="uz-Cyrl-UZ" dirty="0" smtClean="0">
                <a:latin typeface="Times New Roman" panose="02020603050405020304" pitchFamily="18" charset="0"/>
                <a:cs typeface="Times New Roman" panose="02020603050405020304" pitchFamily="18" charset="0"/>
              </a:rPr>
              <a:t>Халқимизнинг </a:t>
            </a:r>
            <a:r>
              <a:rPr lang="uz-Cyrl-UZ" dirty="0">
                <a:latin typeface="Times New Roman" panose="02020603050405020304" pitchFamily="18" charset="0"/>
                <a:cs typeface="Times New Roman" panose="02020603050405020304" pitchFamily="18" charset="0"/>
              </a:rPr>
              <a:t>розилиги – бизнинг, биринчи навбатда, Президент сифатида менинг, барча бўғиндаги раҳбар ва мутасаддилар, депутат ва сенаторлар, бутун давлат идораларининг фаолиятига  берилган энг олий ва энг адолатли баҳодир</a:t>
            </a:r>
            <a:r>
              <a:rPr lang="uz-Cyrl-UZ" dirty="0" smtClean="0">
                <a:latin typeface="Times New Roman" panose="02020603050405020304" pitchFamily="18" charset="0"/>
                <a:cs typeface="Times New Roman" panose="02020603050405020304" pitchFamily="18" charset="0"/>
              </a:rPr>
              <a:t>.                </a:t>
            </a:r>
            <a:r>
              <a:rPr lang="uz-Cyrl-UZ" dirty="0">
                <a:latin typeface="Times New Roman" panose="02020603050405020304" pitchFamily="18" charset="0"/>
                <a:cs typeface="Times New Roman" panose="02020603050405020304" pitchFamily="18" charset="0"/>
              </a:rPr>
              <a:t>  </a:t>
            </a:r>
            <a:br>
              <a:rPr lang="uz-Cyrl-UZ" dirty="0">
                <a:latin typeface="Times New Roman" panose="02020603050405020304" pitchFamily="18" charset="0"/>
                <a:cs typeface="Times New Roman" panose="02020603050405020304" pitchFamily="18" charset="0"/>
              </a:rPr>
            </a:br>
            <a:r>
              <a:rPr lang="uz-Cyrl-UZ" dirty="0">
                <a:latin typeface="Times New Roman" panose="02020603050405020304" pitchFamily="18" charset="0"/>
                <a:cs typeface="Times New Roman" panose="02020603050405020304" pitchFamily="18" charset="0"/>
              </a:rPr>
              <a:t> </a:t>
            </a:r>
            <a:r>
              <a:rPr lang="uz-Cyrl-UZ" dirty="0" smtClean="0">
                <a:latin typeface="Times New Roman" panose="02020603050405020304" pitchFamily="18" charset="0"/>
                <a:cs typeface="Times New Roman" panose="02020603050405020304" pitchFamily="18" charset="0"/>
              </a:rPr>
              <a:t>	</a:t>
            </a:r>
          </a:p>
          <a:p>
            <a:pPr marL="0" indent="0" algn="just">
              <a:buNone/>
            </a:pPr>
            <a:r>
              <a:rPr lang="uz-Cyrl-UZ" dirty="0" smtClean="0">
                <a:latin typeface="Times New Roman" panose="02020603050405020304" pitchFamily="18" charset="0"/>
                <a:cs typeface="Times New Roman" panose="02020603050405020304" pitchFamily="18" charset="0"/>
              </a:rPr>
              <a:t>Агар </a:t>
            </a:r>
            <a:r>
              <a:rPr lang="uz-Cyrl-UZ" dirty="0">
                <a:latin typeface="Times New Roman" panose="02020603050405020304" pitchFamily="18" charset="0"/>
                <a:cs typeface="Times New Roman" panose="02020603050405020304" pitchFamily="18" charset="0"/>
              </a:rPr>
              <a:t>халқимиз биздан рози бўлса, Яратган ҳам албатта рози бўлади. </a:t>
            </a:r>
            <a:r>
              <a:rPr lang="uz-Cyrl-UZ" dirty="0" smtClean="0">
                <a:latin typeface="Times New Roman" panose="02020603050405020304" pitchFamily="18" charset="0"/>
                <a:cs typeface="Times New Roman" panose="02020603050405020304" pitchFamily="18" charset="0"/>
              </a:rPr>
              <a:t>Бу </a:t>
            </a:r>
            <a:r>
              <a:rPr lang="uz-Cyrl-UZ" dirty="0">
                <a:latin typeface="Times New Roman" panose="02020603050405020304" pitchFamily="18" charset="0"/>
                <a:cs typeface="Times New Roman" panose="02020603050405020304" pitchFamily="18" charset="0"/>
              </a:rPr>
              <a:t>ҳақиқатни ҳеч ким ҳеч қачон унутмаслиги зарур</a:t>
            </a:r>
            <a:r>
              <a:rPr lang="uz-Cyrl-UZ" dirty="0" smtClean="0">
                <a:latin typeface="Times New Roman" panose="02020603050405020304" pitchFamily="18" charset="0"/>
                <a:cs typeface="Times New Roman" panose="02020603050405020304" pitchFamily="18" charset="0"/>
              </a:rPr>
              <a:t>.”</a:t>
            </a:r>
            <a:r>
              <a:rPr lang="uz-Cyrl-UZ" sz="2900" dirty="0">
                <a:latin typeface="Times New Roman" panose="02020603050405020304" pitchFamily="18" charset="0"/>
                <a:cs typeface="Times New Roman" panose="02020603050405020304" pitchFamily="18" charset="0"/>
              </a:rPr>
              <a:t> </a:t>
            </a:r>
            <a:endParaRPr lang="ru-RU" sz="2900" dirty="0">
              <a:latin typeface="Times New Roman" panose="02020603050405020304" pitchFamily="18" charset="0"/>
              <a:cs typeface="Times New Roman" panose="02020603050405020304" pitchFamily="18" charset="0"/>
            </a:endParaRPr>
          </a:p>
          <a:p>
            <a:pPr marL="0" indent="0" algn="just">
              <a:buNone/>
            </a:pPr>
            <a:r>
              <a:rPr lang="uz-Cyrl-UZ" dirty="0">
                <a:latin typeface="Times New Roman" panose="02020603050405020304" pitchFamily="18" charset="0"/>
                <a:cs typeface="Times New Roman" panose="02020603050405020304" pitchFamily="18" charset="0"/>
              </a:rPr>
              <a:t>	</a:t>
            </a:r>
            <a:r>
              <a:rPr lang="uz-Cyrl-UZ" sz="2200" dirty="0" smtClean="0">
                <a:latin typeface="Times New Roman" panose="02020603050405020304" pitchFamily="18" charset="0"/>
                <a:cs typeface="Times New Roman" panose="02020603050405020304" pitchFamily="18" charset="0"/>
              </a:rPr>
              <a:t>(</a:t>
            </a:r>
            <a:r>
              <a:rPr lang="uz-Cyrl-UZ" sz="2200" dirty="0">
                <a:latin typeface="Times New Roman" panose="02020603050405020304" pitchFamily="18" charset="0"/>
                <a:cs typeface="Times New Roman" panose="02020603050405020304" pitchFamily="18" charset="0"/>
              </a:rPr>
              <a:t>Президент Шавкат Мирзиёевнинг Ўзбекистон Республикаси давлат мустақиллигининг </a:t>
            </a:r>
            <a:r>
              <a:rPr lang="uz-Cyrl-UZ" sz="2200" b="1" dirty="0">
                <a:latin typeface="Times New Roman" panose="02020603050405020304" pitchFamily="18" charset="0"/>
                <a:cs typeface="Times New Roman" panose="02020603050405020304" pitchFamily="18" charset="0"/>
              </a:rPr>
              <a:t>йигирма етти йиллиги</a:t>
            </a:r>
            <a:r>
              <a:rPr lang="uz-Cyrl-UZ" sz="2200" dirty="0">
                <a:latin typeface="Times New Roman" panose="02020603050405020304" pitchFamily="18" charset="0"/>
                <a:cs typeface="Times New Roman" panose="02020603050405020304" pitchFamily="18" charset="0"/>
              </a:rPr>
              <a:t>га бағишланган тантанали маросимдаги нутқи матнидан.) </a:t>
            </a:r>
            <a:endParaRPr lang="ru-RU"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062289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74900" y="2094379"/>
            <a:ext cx="10493188" cy="2020421"/>
          </a:xfrm>
        </p:spPr>
        <p:txBody>
          <a:bodyPr>
            <a:normAutofit/>
          </a:bodyPr>
          <a:lstStyle/>
          <a:p>
            <a:pPr marL="0" indent="0" algn="ctr">
              <a:buNone/>
            </a:pPr>
            <a:endParaRPr lang="en-US" sz="4000" dirty="0">
              <a:latin typeface="Times New Roman" panose="02020603050405020304" pitchFamily="18" charset="0"/>
              <a:cs typeface="Times New Roman" panose="02020603050405020304" pitchFamily="18" charset="0"/>
            </a:endParaRPr>
          </a:p>
          <a:p>
            <a:pPr marL="0" indent="0" algn="ctr">
              <a:buNone/>
            </a:pPr>
            <a:r>
              <a:rPr lang="uz-Cyrl-UZ" sz="4000" dirty="0" smtClean="0">
                <a:latin typeface="Times New Roman" panose="02020603050405020304" pitchFamily="18" charset="0"/>
                <a:cs typeface="Times New Roman" panose="02020603050405020304" pitchFamily="18" charset="0"/>
              </a:rPr>
              <a:t>ЭЪТИБОРИНГИЗ УЧУН РАХМАТ!</a:t>
            </a:r>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92797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39213" y="412954"/>
            <a:ext cx="11474245" cy="6312310"/>
          </a:xfrm>
        </p:spPr>
        <p:txBody>
          <a:bodyPr>
            <a:noAutofit/>
          </a:bodyPr>
          <a:lstStyle/>
          <a:p>
            <a:pPr marL="0" indent="0" algn="just">
              <a:lnSpc>
                <a:spcPct val="150000"/>
              </a:lnSpc>
              <a:buNone/>
            </a:pPr>
            <a:r>
              <a:rPr lang="uz-Cyrl-UZ" sz="2500" dirty="0" smtClean="0">
                <a:latin typeface="Times New Roman" panose="02020603050405020304" pitchFamily="18" charset="0"/>
                <a:cs typeface="Times New Roman" panose="02020603050405020304" pitchFamily="18" charset="0"/>
              </a:rPr>
              <a:t>	Эзгу мақсад йўлида халқимизнинг донишманд – фузолалари, мутафаккирлари ўз диний-ахлоқий таълимотларини яратди. Бежизга халқимизнинг энг қадимги диний – ахлоқий таълимоти бўлмиш зардуштийлик, унинг Авесто муқаддас китобида “эзгу фикр”, “эзгу сўз” ва “эзгу амал”, айнан бизнинг юртимизда пайдо бўлмаган. Ана шу “ учта олтин қоида” га амал қилиш, инсоннинг эркин ва фаровон ҳаёт кечиришини таъминлаши уқтирилади. Кейинчалик ислом дини ҳозир бўлгач, диний ҳаёт кечириш орқали нафақат маънавий комилликка эришиш, шу билан бирга суфизим таълимотидаги ҳурфикрлилик, эркинлик, озодлик ва фаровонликка тадбир билан, донишмандлик ила эришиш мумкинлиги  кўрсатиб берилди. </a:t>
            </a:r>
            <a:endParaRPr lang="ru-RU" sz="2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98068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2405" y="595574"/>
            <a:ext cx="11144575" cy="5746232"/>
          </a:xfrm>
        </p:spPr>
        <p:txBody>
          <a:bodyPr>
            <a:normAutofit/>
          </a:bodyPr>
          <a:lstStyle/>
          <a:p>
            <a:pPr marL="0" indent="0" algn="just">
              <a:lnSpc>
                <a:spcPct val="150000"/>
              </a:lnSpc>
              <a:buNone/>
            </a:pPr>
            <a:r>
              <a:rPr lang="uz-Cyrl-UZ" sz="2500" dirty="0" smtClean="0">
                <a:latin typeface="Times New Roman" panose="02020603050405020304" pitchFamily="18" charset="0"/>
                <a:cs typeface="Times New Roman" panose="02020603050405020304" pitchFamily="18" charset="0"/>
              </a:rPr>
              <a:t>	Умуман </a:t>
            </a:r>
            <a:r>
              <a:rPr lang="uz-Cyrl-UZ" sz="2500" dirty="0">
                <a:latin typeface="Times New Roman" panose="02020603050405020304" pitchFamily="18" charset="0"/>
                <a:cs typeface="Times New Roman" panose="02020603050405020304" pitchFamily="18" charset="0"/>
              </a:rPr>
              <a:t>халқимиз тарихида барча диний, ахлоқий, фалсафий қадриятлар инсонга муносиб ҳаёт кечиришга даъват қилиш, маънавий юксалиши орқали фаровонликка эришиш мумкинлигини уқтириб туради.          </a:t>
            </a:r>
            <a:r>
              <a:rPr lang="uz-Cyrl-UZ" sz="2500" dirty="0" smtClean="0">
                <a:latin typeface="Times New Roman" panose="02020603050405020304" pitchFamily="18" charset="0"/>
                <a:cs typeface="Times New Roman" panose="02020603050405020304" pitchFamily="18" charset="0"/>
              </a:rPr>
              <a:t>     </a:t>
            </a:r>
            <a:r>
              <a:rPr lang="uz-Cyrl-UZ" sz="2500" i="1" dirty="0" smtClean="0">
                <a:latin typeface="Times New Roman" panose="02020603050405020304" pitchFamily="18" charset="0"/>
                <a:cs typeface="Times New Roman" panose="02020603050405020304" pitchFamily="18" charset="0"/>
              </a:rPr>
              <a:t>Тараққиётимизнинг</a:t>
            </a:r>
            <a:r>
              <a:rPr lang="uz-Cyrl-UZ" sz="2500" dirty="0" smtClean="0">
                <a:latin typeface="Times New Roman" panose="02020603050405020304" pitchFamily="18" charset="0"/>
                <a:cs typeface="Times New Roman" panose="02020603050405020304" pitchFamily="18" charset="0"/>
              </a:rPr>
              <a:t> </a:t>
            </a:r>
            <a:r>
              <a:rPr lang="uz-Cyrl-UZ" sz="2500" dirty="0">
                <a:latin typeface="Times New Roman" panose="02020603050405020304" pitchFamily="18" charset="0"/>
                <a:cs typeface="Times New Roman" panose="02020603050405020304" pitchFamily="18" charset="0"/>
              </a:rPr>
              <a:t>кейинги тарихий босқичларида араблар истилоси, муғуллар босқини каби қатор босқинчиликлари </a:t>
            </a:r>
            <a:r>
              <a:rPr lang="uz-Cyrl-UZ" sz="2500" dirty="0" smtClean="0">
                <a:latin typeface="Times New Roman" panose="02020603050405020304" pitchFamily="18" charset="0"/>
                <a:cs typeface="Times New Roman" panose="02020603050405020304" pitchFamily="18" charset="0"/>
              </a:rPr>
              <a:t>оқибатида  </a:t>
            </a:r>
            <a:r>
              <a:rPr lang="uz-Cyrl-UZ" sz="2500" dirty="0">
                <a:latin typeface="Times New Roman" panose="02020603050405020304" pitchFamily="18" charset="0"/>
                <a:cs typeface="Times New Roman" panose="02020603050405020304" pitchFamily="18" charset="0"/>
              </a:rPr>
              <a:t>халқимиз оғир тушкун ҳолатда яшашга маҳкум этилди. Озодлик йўлидаги Муқанна ҳаракати, Жалолиддин Мангу Бердининг буюк жасорати халқимизнинг ҳуррият йўлидаги курашида ўчмас из қолдирди. </a:t>
            </a:r>
            <a:endParaRPr lang="ru-RU" sz="2500" dirty="0">
              <a:latin typeface="Times New Roman" panose="02020603050405020304" pitchFamily="18" charset="0"/>
              <a:cs typeface="Times New Roman" panose="02020603050405020304" pitchFamily="18" charset="0"/>
            </a:endParaRPr>
          </a:p>
          <a:p>
            <a:pPr>
              <a:lnSpc>
                <a:spcPct val="150000"/>
              </a:lnSpc>
            </a:pPr>
            <a:endParaRPr lang="ru-RU" sz="2500" dirty="0"/>
          </a:p>
        </p:txBody>
      </p:sp>
    </p:spTree>
    <p:extLst>
      <p:ext uri="{BB962C8B-B14F-4D97-AF65-F5344CB8AC3E}">
        <p14:creationId xmlns:p14="http://schemas.microsoft.com/office/powerpoint/2010/main" val="28077506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85424" y="477587"/>
            <a:ext cx="11587028" cy="6188684"/>
          </a:xfrm>
        </p:spPr>
        <p:txBody>
          <a:bodyPr>
            <a:normAutofit fontScale="77500" lnSpcReduction="20000"/>
          </a:bodyPr>
          <a:lstStyle/>
          <a:p>
            <a:pPr marL="0" indent="0" algn="just">
              <a:lnSpc>
                <a:spcPct val="170000"/>
              </a:lnSpc>
              <a:buNone/>
            </a:pPr>
            <a:r>
              <a:rPr lang="uz-Cyrl-UZ" dirty="0" smtClean="0">
                <a:latin typeface="Times New Roman" panose="02020603050405020304" pitchFamily="18" charset="0"/>
                <a:cs typeface="Times New Roman" panose="02020603050405020304" pitchFamily="18" charset="0"/>
              </a:rPr>
              <a:t>	Амир </a:t>
            </a:r>
            <a:r>
              <a:rPr lang="uz-Cyrl-UZ" dirty="0">
                <a:latin typeface="Times New Roman" panose="02020603050405020304" pitchFamily="18" charset="0"/>
                <a:cs typeface="Times New Roman" panose="02020603050405020304" pitchFamily="18" charset="0"/>
              </a:rPr>
              <a:t>Темурнинг буюк давлатчилик барпо этиш йўлидаги адолатли сиёсати, Турон давлатини ҳар томонлама ривожлантиришга қаратилган, Ренессанс даврини бошлаб берганлиги халқимизни муносиб ҳаёт кечиришини таъминлади. Темурийлар давридан сўнгги вазият хонликлар, амирликлар ўртасидаги тахт талашиш, мансаб учун кураш авж олганлиги миллий тараққиётимизни анчайин орқага суриб юборди. Миллий тарқоқликни авж олдирди. Бундан кейинчалик ўзга сиёсий кучлар устамонлик билан фойдаландилар. </a:t>
            </a:r>
            <a:endParaRPr lang="uz-Cyrl-UZ" dirty="0" smtClean="0">
              <a:latin typeface="Times New Roman" panose="02020603050405020304" pitchFamily="18" charset="0"/>
              <a:cs typeface="Times New Roman" panose="02020603050405020304" pitchFamily="18" charset="0"/>
            </a:endParaRPr>
          </a:p>
          <a:p>
            <a:pPr marL="0" indent="0" algn="just">
              <a:lnSpc>
                <a:spcPct val="170000"/>
              </a:lnSpc>
              <a:buNone/>
            </a:pPr>
            <a:r>
              <a:rPr lang="uz-Cyrl-UZ" dirty="0">
                <a:latin typeface="Times New Roman" panose="02020603050405020304" pitchFamily="18" charset="0"/>
                <a:cs typeface="Times New Roman" panose="02020603050405020304" pitchFamily="18" charset="0"/>
              </a:rPr>
              <a:t> </a:t>
            </a:r>
            <a:r>
              <a:rPr lang="uz-Cyrl-UZ" dirty="0" smtClean="0">
                <a:latin typeface="Times New Roman" panose="02020603050405020304" pitchFamily="18" charset="0"/>
                <a:cs typeface="Times New Roman" panose="02020603050405020304" pitchFamily="18" charset="0"/>
              </a:rPr>
              <a:t>     Улуғ </a:t>
            </a:r>
            <a:r>
              <a:rPr lang="uz-Cyrl-UZ" dirty="0">
                <a:latin typeface="Times New Roman" panose="02020603050405020304" pitchFamily="18" charset="0"/>
                <a:cs typeface="Times New Roman" panose="02020603050405020304" pitchFamily="18" charset="0"/>
              </a:rPr>
              <a:t>мутафаккирларимиз яратиб кетган беқиёс маънавий - маданий ва илмий меросларимизни ҳам </a:t>
            </a:r>
            <a:r>
              <a:rPr lang="uz-Cyrl-UZ" dirty="0" smtClean="0">
                <a:latin typeface="Times New Roman" panose="02020603050405020304" pitchFamily="18" charset="0"/>
                <a:cs typeface="Times New Roman" panose="02020603050405020304" pitchFamily="18" charset="0"/>
              </a:rPr>
              <a:t>сохталаштириш</a:t>
            </a:r>
            <a:r>
              <a:rPr lang="uz-Cyrl-UZ" dirty="0">
                <a:latin typeface="Times New Roman" panose="02020603050405020304" pitchFamily="18" charset="0"/>
                <a:cs typeface="Times New Roman" panose="02020603050405020304" pitchFamily="18" charset="0"/>
              </a:rPr>
              <a:t>, диний қадриятларимизни </a:t>
            </a:r>
            <a:r>
              <a:rPr lang="uz-Cyrl-UZ" dirty="0" smtClean="0">
                <a:latin typeface="Times New Roman" panose="02020603050405020304" pitchFamily="18" charset="0"/>
                <a:cs typeface="Times New Roman" panose="02020603050405020304" pitchFamily="18" charset="0"/>
              </a:rPr>
              <a:t>бузиб </a:t>
            </a:r>
            <a:r>
              <a:rPr lang="uz-Cyrl-UZ" dirty="0">
                <a:latin typeface="Times New Roman" panose="02020603050405020304" pitchFamily="18" charset="0"/>
                <a:cs typeface="Times New Roman" panose="02020603050405020304" pitchFamily="18" charset="0"/>
              </a:rPr>
              <a:t>талқин этиш, </a:t>
            </a:r>
            <a:r>
              <a:rPr lang="uz-Cyrl-UZ" b="1" dirty="0">
                <a:latin typeface="Times New Roman" panose="02020603050405020304" pitchFamily="18" charset="0"/>
                <a:cs typeface="Times New Roman" panose="02020603050405020304" pitchFamily="18" charset="0"/>
              </a:rPr>
              <a:t>“дин - бу  афюндир”, “сен </a:t>
            </a:r>
            <a:r>
              <a:rPr lang="uz-Cyrl-UZ" b="1" dirty="0" smtClean="0">
                <a:latin typeface="Times New Roman" panose="02020603050405020304" pitchFamily="18" charset="0"/>
                <a:cs typeface="Times New Roman" panose="02020603050405020304" pitchFamily="18" charset="0"/>
              </a:rPr>
              <a:t>буйруқни </a:t>
            </a:r>
            <a:r>
              <a:rPr lang="uz-Cyrl-UZ" b="1" dirty="0">
                <a:latin typeface="Times New Roman" panose="02020603050405020304" pitchFamily="18" charset="0"/>
                <a:cs typeface="Times New Roman" panose="02020603050405020304" pitchFamily="18" charset="0"/>
              </a:rPr>
              <a:t>бажарувчи, сен учун ўйловчилар бор,” “қўлда берганга қуш тўймас” </a:t>
            </a:r>
            <a:r>
              <a:rPr lang="uz-Cyrl-UZ" dirty="0">
                <a:latin typeface="Times New Roman" panose="02020603050405020304" pitchFamily="18" charset="0"/>
                <a:cs typeface="Times New Roman" panose="02020603050405020304" pitchFamily="18" charset="0"/>
              </a:rPr>
              <a:t>қабилидаги сиёсат ва мафкура воситасида жамиятни ҳам инсонни ҳам тутқинликда ушлаб туришга, мустамлакачиликда яшашга маҳкум этилди. </a:t>
            </a:r>
          </a:p>
        </p:txBody>
      </p:sp>
    </p:spTree>
    <p:extLst>
      <p:ext uri="{BB962C8B-B14F-4D97-AF65-F5344CB8AC3E}">
        <p14:creationId xmlns:p14="http://schemas.microsoft.com/office/powerpoint/2010/main" val="10172828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2690" y="610320"/>
            <a:ext cx="11675516" cy="5628247"/>
          </a:xfrm>
        </p:spPr>
        <p:txBody>
          <a:bodyPr>
            <a:normAutofit fontScale="92500" lnSpcReduction="20000"/>
          </a:bodyPr>
          <a:lstStyle/>
          <a:p>
            <a:pPr marL="0" indent="0" algn="just">
              <a:lnSpc>
                <a:spcPct val="150000"/>
              </a:lnSpc>
              <a:buNone/>
            </a:pPr>
            <a:r>
              <a:rPr lang="uz-Cyrl-UZ" sz="3000" dirty="0" smtClean="0">
                <a:latin typeface="Times New Roman" panose="02020603050405020304" pitchFamily="18" charset="0"/>
                <a:cs typeface="Times New Roman" panose="02020603050405020304" pitchFamily="18" charset="0"/>
              </a:rPr>
              <a:t>	</a:t>
            </a:r>
            <a:r>
              <a:rPr lang="uz-Cyrl-UZ" sz="3200" dirty="0">
                <a:latin typeface="Times New Roman" panose="02020603050405020304" pitchFamily="18" charset="0"/>
                <a:cs typeface="Times New Roman" panose="02020603050405020304" pitchFamily="18" charset="0"/>
              </a:rPr>
              <a:t>Мақсад - халқимизнинг  азалий орзуси – эркинлик, озодлик, мустақилликка йўл бермаслик, бунинг учун ёт мафкурани тиқиштириш лозим эди. </a:t>
            </a:r>
            <a:endParaRPr lang="ru-RU" sz="3200" dirty="0">
              <a:latin typeface="Times New Roman" panose="02020603050405020304" pitchFamily="18" charset="0"/>
              <a:cs typeface="Times New Roman" panose="02020603050405020304" pitchFamily="18" charset="0"/>
            </a:endParaRPr>
          </a:p>
          <a:p>
            <a:pPr marL="0" indent="0" algn="just">
              <a:lnSpc>
                <a:spcPct val="150000"/>
              </a:lnSpc>
              <a:buNone/>
            </a:pPr>
            <a:r>
              <a:rPr lang="uz-Cyrl-UZ" sz="3000" dirty="0" smtClean="0">
                <a:latin typeface="Times New Roman" panose="02020603050405020304" pitchFamily="18" charset="0"/>
                <a:cs typeface="Times New Roman" panose="02020603050405020304" pitchFamily="18" charset="0"/>
              </a:rPr>
              <a:t>	</a:t>
            </a:r>
            <a:r>
              <a:rPr lang="uz-Cyrl-UZ" sz="3200" dirty="0" smtClean="0">
                <a:latin typeface="Times New Roman" panose="02020603050405020304" pitchFamily="18" charset="0"/>
                <a:cs typeface="Times New Roman" panose="02020603050405020304" pitchFamily="18" charset="0"/>
              </a:rPr>
              <a:t>Сал </a:t>
            </a:r>
            <a:r>
              <a:rPr lang="uz-Cyrl-UZ" sz="3200" dirty="0">
                <a:latin typeface="Times New Roman" panose="02020603050405020304" pitchFamily="18" charset="0"/>
                <a:cs typeface="Times New Roman" panose="02020603050405020304" pitchFamily="18" charset="0"/>
              </a:rPr>
              <a:t>кам </a:t>
            </a:r>
            <a:r>
              <a:rPr lang="uz-Cyrl-UZ" sz="3200" b="1" dirty="0">
                <a:latin typeface="Times New Roman" panose="02020603050405020304" pitchFamily="18" charset="0"/>
                <a:cs typeface="Times New Roman" panose="02020603050405020304" pitchFamily="18" charset="0"/>
              </a:rPr>
              <a:t>юз йилдан</a:t>
            </a:r>
            <a:r>
              <a:rPr lang="uz-Cyrl-UZ" sz="3200" dirty="0">
                <a:latin typeface="Times New Roman" panose="02020603050405020304" pitchFamily="18" charset="0"/>
                <a:cs typeface="Times New Roman" panose="02020603050405020304" pitchFamily="18" charset="0"/>
              </a:rPr>
              <a:t> ортиқ давом этган  мустамлакачилик сиёсати оқибатида, халқимизга хос бўлган зиёлилик, донишмандлик, яратувчилик, ташаббускорлик каби фазилатлар </a:t>
            </a:r>
            <a:r>
              <a:rPr lang="uz-Cyrl-UZ" sz="3200" dirty="0" smtClean="0">
                <a:latin typeface="Times New Roman" panose="02020603050405020304" pitchFamily="18" charset="0"/>
                <a:cs typeface="Times New Roman" panose="02020603050405020304" pitchFamily="18" charset="0"/>
              </a:rPr>
              <a:t>бўғилди</a:t>
            </a:r>
            <a:r>
              <a:rPr lang="uz-Cyrl-UZ" sz="3200" dirty="0">
                <a:latin typeface="Times New Roman" panose="02020603050405020304" pitchFamily="18" charset="0"/>
                <a:cs typeface="Times New Roman" panose="02020603050405020304" pitchFamily="18" charset="0"/>
              </a:rPr>
              <a:t>. Ҳар қандай миллийлик ўтмиш қолдиғи деб талқин этилди. Бу каби қадриятларга жамият ривожига тўсиқ бўлувчи, эскилик сарқити сифатида, сиёсий – мафкуравий тус берилди. </a:t>
            </a:r>
            <a:endParaRPr lang="uz-Cyrl-UZ" sz="32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622902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44420" y="507084"/>
            <a:ext cx="11380548" cy="5908464"/>
          </a:xfrm>
        </p:spPr>
        <p:txBody>
          <a:bodyPr/>
          <a:lstStyle/>
          <a:p>
            <a:pPr marL="0" indent="0" algn="just">
              <a:lnSpc>
                <a:spcPct val="150000"/>
              </a:lnSpc>
              <a:buNone/>
            </a:pPr>
            <a:r>
              <a:rPr lang="uz-Cyrl-UZ" dirty="0" smtClean="0">
                <a:latin typeface="Times New Roman" panose="02020603050405020304" pitchFamily="18" charset="0"/>
                <a:cs typeface="Times New Roman" panose="02020603050405020304" pitchFamily="18" charset="0"/>
              </a:rPr>
              <a:t>	Йигирманчи </a:t>
            </a:r>
            <a:r>
              <a:rPr lang="uz-Cyrl-UZ" dirty="0">
                <a:latin typeface="Times New Roman" panose="02020603050405020304" pitchFamily="18" charset="0"/>
                <a:cs typeface="Times New Roman" panose="02020603050405020304" pitchFamily="18" charset="0"/>
              </a:rPr>
              <a:t>аср бошларидаги миллий озодлик ҳаракати, жадидчиларнинг маърифатчилик фаолияти миллий ривожланишимизни бир қадар таъминлаган бўлсада, миллий тарқоқлик, халқимизнинг ҳам иқтисодий ҳам маънавий оғир ҳаёт кечириши туфайли миллий зиёлиларимизга, жамиятга нисбатан Сталинчилик қатоғонлик сиёсати авж олдирилди. Аммо миллатимиз, халқимизга хос бўлган  муносиб инсоний  ҳаёт кечириш истаги, мустақиллик, эркинлик ва фаровонликни юксак қадрият сифатида улуғлаши, ардоқлаши каби фазилатлари сўнмади. Йўқ бўлиб кетмади.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0923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73915" y="619431"/>
            <a:ext cx="11306808" cy="5530645"/>
          </a:xfrm>
        </p:spPr>
        <p:txBody>
          <a:bodyPr>
            <a:normAutofit lnSpcReduction="10000"/>
          </a:bodyPr>
          <a:lstStyle/>
          <a:p>
            <a:pPr marL="0" indent="0" algn="just">
              <a:lnSpc>
                <a:spcPct val="150000"/>
              </a:lnSpc>
              <a:buNone/>
            </a:pPr>
            <a:r>
              <a:rPr lang="uz-Cyrl-UZ" dirty="0" smtClean="0">
                <a:latin typeface="Times New Roman" panose="02020603050405020304" pitchFamily="18" charset="0"/>
                <a:cs typeface="Times New Roman" panose="02020603050405020304" pitchFamily="18" charset="0"/>
              </a:rPr>
              <a:t> 	</a:t>
            </a:r>
            <a:r>
              <a:rPr lang="uz-Cyrl-UZ" sz="2600" dirty="0" smtClean="0">
                <a:latin typeface="Times New Roman" panose="02020603050405020304" pitchFamily="18" charset="0"/>
                <a:cs typeface="Times New Roman" panose="02020603050405020304" pitchFamily="18" charset="0"/>
              </a:rPr>
              <a:t>Мустақилликни </a:t>
            </a:r>
            <a:r>
              <a:rPr lang="uz-Cyrl-UZ" sz="2600" dirty="0">
                <a:latin typeface="Times New Roman" panose="02020603050405020304" pitchFamily="18" charset="0"/>
                <a:cs typeface="Times New Roman" panose="02020603050405020304" pitchFamily="18" charset="0"/>
              </a:rPr>
              <a:t>асосчиси – </a:t>
            </a:r>
            <a:r>
              <a:rPr lang="uz-Cyrl-UZ" sz="2600" b="1" dirty="0">
                <a:latin typeface="Times New Roman" panose="02020603050405020304" pitchFamily="18" charset="0"/>
                <a:cs typeface="Times New Roman" panose="02020603050405020304" pitchFamily="18" charset="0"/>
              </a:rPr>
              <a:t>И.А.Каримов</a:t>
            </a:r>
            <a:r>
              <a:rPr lang="uz-Cyrl-UZ" sz="2600" dirty="0">
                <a:latin typeface="Times New Roman" panose="02020603050405020304" pitchFamily="18" charset="0"/>
                <a:cs typeface="Times New Roman" panose="02020603050405020304" pitchFamily="18" charset="0"/>
              </a:rPr>
              <a:t>нинг </a:t>
            </a:r>
            <a:r>
              <a:rPr lang="uz-Cyrl-UZ" sz="2600" dirty="0" smtClean="0">
                <a:latin typeface="Times New Roman" panose="02020603050405020304" pitchFamily="18" charset="0"/>
                <a:cs typeface="Times New Roman" panose="02020603050405020304" pitchFamily="18" charset="0"/>
              </a:rPr>
              <a:t>буюк сиёсий жасорати</a:t>
            </a:r>
            <a:r>
              <a:rPr lang="uz-Cyrl-UZ" sz="2600" dirty="0">
                <a:latin typeface="Times New Roman" panose="02020603050405020304" pitchFamily="18" charset="0"/>
                <a:cs typeface="Times New Roman" panose="02020603050405020304" pitchFamily="18" charset="0"/>
              </a:rPr>
              <a:t>, унинг доно сиёсий раҳномалиги туфайли </a:t>
            </a:r>
            <a:r>
              <a:rPr lang="uz-Cyrl-UZ" sz="2600" dirty="0" smtClean="0">
                <a:latin typeface="Times New Roman" panose="02020603050405020304" pitchFamily="18" charset="0"/>
                <a:cs typeface="Times New Roman" panose="02020603050405020304" pitchFamily="18" charset="0"/>
              </a:rPr>
              <a:t>ҳам Истиқлолга  </a:t>
            </a:r>
            <a:r>
              <a:rPr lang="uz-Cyrl-UZ" sz="2600" dirty="0">
                <a:latin typeface="Times New Roman" panose="02020603050405020304" pitchFamily="18" charset="0"/>
                <a:cs typeface="Times New Roman" panose="02020603050405020304" pitchFamily="18" charset="0"/>
              </a:rPr>
              <a:t>эришдик. Шу учун ҳам “Ўзбекистон Республикаси давлат мустақиллигининг асосчиси, Биринчи Президентимиз муҳтарам </a:t>
            </a:r>
            <a:r>
              <a:rPr lang="uz-Cyrl-UZ" sz="2600" b="1" dirty="0">
                <a:latin typeface="Times New Roman" panose="02020603050405020304" pitchFamily="18" charset="0"/>
                <a:cs typeface="Times New Roman" panose="02020603050405020304" pitchFamily="18" charset="0"/>
              </a:rPr>
              <a:t>Ислом Абдуғаниевич Каримовнинг</a:t>
            </a:r>
            <a:r>
              <a:rPr lang="uz-Cyrl-UZ" sz="2600" dirty="0">
                <a:latin typeface="Times New Roman" panose="02020603050405020304" pitchFamily="18" charset="0"/>
                <a:cs typeface="Times New Roman" panose="02020603050405020304" pitchFamily="18" charset="0"/>
              </a:rPr>
              <a:t> барҳаёт номларини ҳурмат ва эҳтиром билан ёдга оламиз. Мустақиллик туфайли биз дунё ҳамжамиятининг тенг ҳуқуқли аъзоси бўлиб, ёруғ келажагимизни ўз қўлимиз билан бунёд </a:t>
            </a:r>
            <a:r>
              <a:rPr lang="uz-Cyrl-UZ" sz="2600" dirty="0" smtClean="0">
                <a:latin typeface="Times New Roman" panose="02020603050405020304" pitchFamily="18" charset="0"/>
                <a:cs typeface="Times New Roman" panose="02020603050405020304" pitchFamily="18" charset="0"/>
              </a:rPr>
              <a:t>этмоқдамиз”.</a:t>
            </a:r>
          </a:p>
          <a:p>
            <a:pPr marL="0" indent="0">
              <a:lnSpc>
                <a:spcPct val="160000"/>
              </a:lnSpc>
              <a:buNone/>
            </a:pPr>
            <a:r>
              <a:rPr lang="uz-Cyrl-UZ" sz="2400" dirty="0">
                <a:latin typeface="Times New Roman" panose="02020603050405020304" pitchFamily="18" charset="0"/>
                <a:cs typeface="Times New Roman" panose="02020603050405020304" pitchFamily="18" charset="0"/>
              </a:rPr>
              <a:t>	</a:t>
            </a:r>
            <a:r>
              <a:rPr lang="uz-Cyrl-UZ" sz="2200" dirty="0" smtClean="0">
                <a:latin typeface="Times New Roman" panose="02020603050405020304" pitchFamily="18" charset="0"/>
                <a:cs typeface="Times New Roman" panose="02020603050405020304" pitchFamily="18" charset="0"/>
              </a:rPr>
              <a:t>(</a:t>
            </a:r>
            <a:r>
              <a:rPr lang="uz-Cyrl-UZ" sz="2200" dirty="0">
                <a:latin typeface="Times New Roman" panose="02020603050405020304" pitchFamily="18" charset="0"/>
                <a:cs typeface="Times New Roman" panose="02020603050405020304" pitchFamily="18" charset="0"/>
              </a:rPr>
              <a:t>Президент Шавкат Мирзиёевнинг Ўзбекистон Республикаси давлат мустақиллигининг </a:t>
            </a:r>
            <a:r>
              <a:rPr lang="uz-Cyrl-UZ" sz="2200" b="1" dirty="0">
                <a:latin typeface="Times New Roman" panose="02020603050405020304" pitchFamily="18" charset="0"/>
                <a:cs typeface="Times New Roman" panose="02020603050405020304" pitchFamily="18" charset="0"/>
              </a:rPr>
              <a:t>йигирма етти йиллиги</a:t>
            </a:r>
            <a:r>
              <a:rPr lang="uz-Cyrl-UZ" sz="2200" dirty="0">
                <a:latin typeface="Times New Roman" panose="02020603050405020304" pitchFamily="18" charset="0"/>
                <a:cs typeface="Times New Roman" panose="02020603050405020304" pitchFamily="18" charset="0"/>
              </a:rPr>
              <a:t>га бағишланган тантанали маросимдаги </a:t>
            </a:r>
            <a:r>
              <a:rPr lang="uz-Cyrl-UZ" sz="2200" dirty="0" smtClean="0">
                <a:latin typeface="Times New Roman" panose="02020603050405020304" pitchFamily="18" charset="0"/>
                <a:cs typeface="Times New Roman" panose="02020603050405020304" pitchFamily="18" charset="0"/>
              </a:rPr>
              <a:t>нутқи)</a:t>
            </a:r>
            <a:endParaRPr lang="ru-RU"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38469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77154" y="471948"/>
            <a:ext cx="11026587" cy="6135329"/>
          </a:xfrm>
        </p:spPr>
        <p:txBody>
          <a:bodyPr>
            <a:normAutofit fontScale="77500" lnSpcReduction="20000"/>
          </a:bodyPr>
          <a:lstStyle/>
          <a:p>
            <a:pPr marL="0" indent="0" algn="just">
              <a:lnSpc>
                <a:spcPct val="150000"/>
              </a:lnSpc>
              <a:buNone/>
            </a:pPr>
            <a:r>
              <a:rPr lang="uz-Cyrl-UZ" b="1" dirty="0" smtClean="0">
                <a:latin typeface="Times New Roman" panose="02020603050405020304" pitchFamily="18" charset="0"/>
                <a:cs typeface="Times New Roman" panose="02020603050405020304" pitchFamily="18" charset="0"/>
              </a:rPr>
              <a:t>	</a:t>
            </a:r>
            <a:r>
              <a:rPr lang="uz-Cyrl-UZ" sz="3100" b="1" dirty="0" smtClean="0">
                <a:latin typeface="Times New Roman" panose="02020603050405020304" pitchFamily="18" charset="0"/>
                <a:cs typeface="Times New Roman" panose="02020603050405020304" pitchFamily="18" charset="0"/>
              </a:rPr>
              <a:t>Истиқлолнинг</a:t>
            </a:r>
            <a:r>
              <a:rPr lang="uz-Cyrl-UZ" sz="3100" dirty="0" smtClean="0">
                <a:latin typeface="Times New Roman" panose="02020603050405020304" pitchFamily="18" charset="0"/>
                <a:cs typeface="Times New Roman" panose="02020603050405020304" pitchFamily="18" charset="0"/>
              </a:rPr>
              <a:t> </a:t>
            </a:r>
            <a:r>
              <a:rPr lang="uz-Cyrl-UZ" sz="3100" dirty="0">
                <a:latin typeface="Times New Roman" panose="02020603050405020304" pitchFamily="18" charset="0"/>
                <a:cs typeface="Times New Roman" panose="02020603050405020304" pitchFamily="18" charset="0"/>
              </a:rPr>
              <a:t>дастлабки йилларидан эътиборан, маънавий, диний  қадриятларимиз тикланди. Дин, Ислом дини “афюн” эмас, балки, нажот ва иймон-эътиқод илми эканлиги барчага аён бўлди. Рамозон ва Қурбон ҳайити нишонланиб келинмоқда. Юзлаб юртдошларимиз Ҳаж сафарига зиёрат қилиш имконига эга бўлди. Юртимизда ўнлаб мачитлар, мадрасалар барпо этилди. </a:t>
            </a:r>
            <a:endParaRPr lang="uz-Cyrl-UZ" sz="3100" dirty="0" smtClean="0">
              <a:latin typeface="Times New Roman" panose="02020603050405020304" pitchFamily="18" charset="0"/>
              <a:cs typeface="Times New Roman" panose="02020603050405020304" pitchFamily="18" charset="0"/>
            </a:endParaRPr>
          </a:p>
          <a:p>
            <a:pPr marL="0" indent="0" algn="just">
              <a:lnSpc>
                <a:spcPct val="150000"/>
              </a:lnSpc>
              <a:buNone/>
            </a:pPr>
            <a:r>
              <a:rPr lang="uz-Cyrl-UZ" sz="3100" dirty="0" smtClean="0">
                <a:latin typeface="Times New Roman" panose="02020603050405020304" pitchFamily="18" charset="0"/>
                <a:cs typeface="Times New Roman" panose="02020603050405020304" pitchFamily="18" charset="0"/>
              </a:rPr>
              <a:t>   Истиқлолга </a:t>
            </a:r>
            <a:r>
              <a:rPr lang="uz-Cyrl-UZ" sz="3100" dirty="0">
                <a:latin typeface="Times New Roman" panose="02020603050405020304" pitchFamily="18" charset="0"/>
                <a:cs typeface="Times New Roman" panose="02020603050405020304" pitchFamily="18" charset="0"/>
              </a:rPr>
              <a:t>эришиш арафасида, оғир моддий - иқтисодий ночор аҳволдан чиқиш учун халқимизга, қишлоқ аҳолиси ҳар бирига 25 сотихдан ер ажратиб бериш, томорқа майдонлари 4,5 баробар кўпйтирилди.</a:t>
            </a:r>
            <a:r>
              <a:rPr lang="uz-Cyrl-UZ" sz="3100" b="1" dirty="0">
                <a:latin typeface="Times New Roman" panose="02020603050405020304" pitchFamily="18" charset="0"/>
                <a:cs typeface="Times New Roman" panose="02020603050405020304" pitchFamily="18" charset="0"/>
              </a:rPr>
              <a:t> 1,5 миллиондан кўпроқ оилага қўшимча ер ажратилди, 700 минг оилага янги томорқа ерлари берилди. </a:t>
            </a:r>
            <a:r>
              <a:rPr lang="uz-Cyrl-UZ" sz="3100" dirty="0">
                <a:latin typeface="Times New Roman" panose="02020603050405020304" pitchFamily="18" charset="0"/>
                <a:cs typeface="Times New Roman" panose="02020603050405020304" pitchFamily="18" charset="0"/>
              </a:rPr>
              <a:t>Бу Миллий тикланиш йўлидаги дастлабки моддий - иқтисодий чора – тадбир эди. </a:t>
            </a:r>
            <a:endParaRPr lang="ru-RU" sz="3100" dirty="0">
              <a:latin typeface="Times New Roman" panose="02020603050405020304" pitchFamily="18" charset="0"/>
              <a:cs typeface="Times New Roman" panose="02020603050405020304" pitchFamily="18" charset="0"/>
            </a:endParaRPr>
          </a:p>
          <a:p>
            <a:pPr marL="0" indent="0" algn="just">
              <a:lnSpc>
                <a:spcPct val="150000"/>
              </a:lnSpc>
              <a:buNone/>
            </a:pPr>
            <a:endParaRPr lang="uz-Cyrl-UZ" sz="3100" dirty="0" smtClean="0">
              <a:latin typeface="Times New Roman" panose="02020603050405020304" pitchFamily="18" charset="0"/>
              <a:cs typeface="Times New Roman" panose="02020603050405020304" pitchFamily="18" charset="0"/>
            </a:endParaRPr>
          </a:p>
          <a:p>
            <a:pPr marL="0" indent="0" algn="just">
              <a:lnSpc>
                <a:spcPct val="150000"/>
              </a:lnSpc>
              <a:buNone/>
            </a:pPr>
            <a:endParaRPr lang="ru-RU" dirty="0">
              <a:latin typeface="Times New Roman" panose="02020603050405020304" pitchFamily="18" charset="0"/>
              <a:cs typeface="Times New Roman" panose="02020603050405020304" pitchFamily="18" charset="0"/>
            </a:endParaRPr>
          </a:p>
          <a:p>
            <a:pPr algn="just">
              <a:lnSpc>
                <a:spcPct val="150000"/>
              </a:lnSpc>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1654928"/>
      </p:ext>
    </p:extLst>
  </p:cSld>
  <p:clrMapOvr>
    <a:masterClrMapping/>
  </p:clrMapOvr>
  <p:timing>
    <p:tnLst>
      <p:par>
        <p:cTn id="1" dur="indefinite" restart="never" nodeType="tmRoot"/>
      </p:par>
    </p:tnLst>
  </p:timing>
</p:sld>
</file>

<file path=ppt/theme/theme1.xml><?xml version="1.0" encoding="utf-8"?>
<a:theme xmlns:a="http://schemas.openxmlformats.org/drawingml/2006/main" name="377">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owerpointbase.com-789">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377</Template>
  <TotalTime>192</TotalTime>
  <Words>94</Words>
  <Application>Microsoft Office PowerPoint</Application>
  <PresentationFormat>Широкоэкранный</PresentationFormat>
  <Paragraphs>47</Paragraphs>
  <Slides>22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3</vt:i4>
      </vt:variant>
      <vt:variant>
        <vt:lpstr>Заголовки слайдов</vt:lpstr>
      </vt:variant>
      <vt:variant>
        <vt:i4>22</vt:i4>
      </vt:variant>
    </vt:vector>
  </HeadingPairs>
  <TitlesOfParts>
    <vt:vector size="29" baseType="lpstr">
      <vt:lpstr>Arial</vt:lpstr>
      <vt:lpstr>Calibri</vt:lpstr>
      <vt:lpstr>Calibri Light</vt:lpstr>
      <vt:lpstr>Times New Roman</vt:lpstr>
      <vt:lpstr>377</vt:lpstr>
      <vt:lpstr>Специальное оформление</vt:lpstr>
      <vt:lpstr>powerpointbase.com-789</vt:lpstr>
      <vt:lpstr>ЎЗБЕКИСТОН РЕСПУБЛИКАСИ ОЛИЙ ВА ЎРТА МАХСУС ТАЪЛИМ ВАЗИРЛИГИ  ФАРҒОНА ПОЛИТЕХНИКА ИНСТИТУТИ</vt:lpstr>
      <vt:lpstr>РЕЖА: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Ўзбекистон Республикаси Олий ва ўрта махсус таълим вазирлиги Тошкент Кимё – технологияси институти</dc:title>
  <dc:creator>i5011997 Mamatqulov_97@mail.ru</dc:creator>
  <cp:lastModifiedBy>User</cp:lastModifiedBy>
  <cp:revision>32</cp:revision>
  <dcterms:created xsi:type="dcterms:W3CDTF">2018-10-05T18:25:56Z</dcterms:created>
  <dcterms:modified xsi:type="dcterms:W3CDTF">2019-09-10T04:54:04Z</dcterms:modified>
</cp:coreProperties>
</file>